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312" r:id="rId3"/>
    <p:sldId id="353" r:id="rId4"/>
    <p:sldId id="354" r:id="rId5"/>
    <p:sldId id="355" r:id="rId6"/>
    <p:sldId id="347" r:id="rId7"/>
    <p:sldId id="356" r:id="rId8"/>
    <p:sldId id="348" r:id="rId9"/>
    <p:sldId id="349" r:id="rId10"/>
    <p:sldId id="358" r:id="rId11"/>
    <p:sldId id="325" r:id="rId12"/>
    <p:sldId id="314" r:id="rId13"/>
    <p:sldId id="340" r:id="rId14"/>
    <p:sldId id="327" r:id="rId15"/>
    <p:sldId id="362" r:id="rId16"/>
    <p:sldId id="343" r:id="rId17"/>
    <p:sldId id="344" r:id="rId18"/>
    <p:sldId id="316" r:id="rId19"/>
    <p:sldId id="323" r:id="rId20"/>
    <p:sldId id="32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CAF5"/>
    <a:srgbClr val="FFD4FF"/>
    <a:srgbClr val="FFABFA"/>
    <a:srgbClr val="FF92FC"/>
    <a:srgbClr val="E2F0D9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24"/>
    <p:restoredTop sz="95470"/>
  </p:normalViewPr>
  <p:slideViewPr>
    <p:cSldViewPr snapToGrid="0" snapToObjects="1">
      <p:cViewPr varScale="1">
        <p:scale>
          <a:sx n="70" d="100"/>
          <a:sy n="70" d="100"/>
        </p:scale>
        <p:origin x="708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6C2DF-76F8-EA4D-9046-5C7C0EBD7E6B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D9DAF-7834-DC47-8635-249DAC041C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97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to you about the progress of novel evolutionary optimisation algorithm being developed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0364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DO in the class of MOBAs  </a:t>
            </a:r>
          </a:p>
          <a:p>
            <a:r>
              <a:rPr lang="en-GB" dirty="0"/>
              <a:t>uses variation and selection</a:t>
            </a:r>
          </a:p>
          <a:p>
            <a:endParaRPr lang="en-GB" dirty="0"/>
          </a:p>
          <a:p>
            <a:r>
              <a:rPr lang="en-GB" dirty="0"/>
              <a:t>The novel aspect of DO is the transition process, and in turn the deep construction (layerwise process).</a:t>
            </a:r>
          </a:p>
          <a:p>
            <a:endParaRPr lang="en-GB" dirty="0"/>
          </a:p>
          <a:p>
            <a:r>
              <a:rPr lang="en-GB" dirty="0" err="1"/>
              <a:t>Eg</a:t>
            </a:r>
            <a:r>
              <a:rPr lang="en-GB" dirty="0"/>
              <a:t>, </a:t>
            </a:r>
            <a:r>
              <a:rPr lang="en-GB" dirty="0" err="1"/>
              <a:t>hBOA</a:t>
            </a:r>
            <a:r>
              <a:rPr lang="en-GB" dirty="0"/>
              <a:t>, and LTGA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866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/>
              <a:t>The results show DO is able to exploit more structure from the population that other MBOAs cannot. </a:t>
            </a:r>
          </a:p>
          <a:p>
            <a:endParaRPr lang="en-GB" sz="1200" dirty="0"/>
          </a:p>
          <a:p>
            <a:r>
              <a:rPr lang="en-GB" sz="1200" dirty="0" err="1"/>
              <a:t>Coulmn</a:t>
            </a:r>
            <a:r>
              <a:rPr lang="en-GB" sz="1200" dirty="0"/>
              <a:t> chart rather than a table</a:t>
            </a:r>
          </a:p>
          <a:p>
            <a:r>
              <a:rPr lang="en-GB" sz="1200" dirty="0"/>
              <a:t>- 2 graphs alpha 0.25 and alpha 0.75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7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668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MBOA comparison – Model-informed search</a:t>
            </a:r>
          </a:p>
          <a:p>
            <a:pPr lvl="1"/>
            <a:r>
              <a:rPr lang="en-GB" dirty="0"/>
              <a:t>All methods are reaching for the same goal. Using the model to compress the search space, and then using this space to find fitter solutions.</a:t>
            </a:r>
          </a:p>
          <a:p>
            <a:pPr lvl="2"/>
            <a:r>
              <a:rPr lang="en-GB" dirty="0"/>
              <a:t>MIV does that explicitly and operate a multiple scales of compression (representation)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786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MBOA comparison – Model-informed search</a:t>
            </a:r>
          </a:p>
          <a:p>
            <a:pPr lvl="1"/>
            <a:r>
              <a:rPr lang="en-GB" dirty="0"/>
              <a:t>All methods are reaching for the same goal. Using the model to compress the search space, and then using this space to find fitter solutions.</a:t>
            </a:r>
          </a:p>
          <a:p>
            <a:pPr lvl="2"/>
            <a:r>
              <a:rPr lang="en-GB" dirty="0"/>
              <a:t>MIV does that explicitly and operate a multiple scales of compression (representation)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666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Don’t yet fully understand what DO is capable of, but here we show our current findings </a:t>
            </a:r>
          </a:p>
          <a:p>
            <a:pPr lvl="0"/>
            <a:r>
              <a:rPr lang="en-GB" dirty="0"/>
              <a:t>Show that their does exist structure that requires a deep model</a:t>
            </a:r>
          </a:p>
          <a:p>
            <a:pPr lvl="1"/>
            <a:r>
              <a:rPr lang="en-GB" dirty="0"/>
              <a:t>Provides some insight to the types of problem characteristics that distinguishes DO from the other algorithms</a:t>
            </a:r>
          </a:p>
          <a:p>
            <a:pPr lvl="0"/>
            <a:r>
              <a:rPr lang="en-GB" dirty="0"/>
              <a:t>Still feels complicated never the less, but we have made progress, and able to attribute particular characteristics of an algorithm, be that the model capacity or the model-informed search method, to relative optimisation capabilities and limitations – can vs cannot do.</a:t>
            </a:r>
          </a:p>
          <a:p>
            <a:pPr lvl="0"/>
            <a:r>
              <a:rPr lang="en-GB" dirty="0"/>
              <a:t>First case of </a:t>
            </a:r>
            <a:r>
              <a:rPr lang="en-GB" dirty="0" err="1"/>
              <a:t>hBOA</a:t>
            </a:r>
            <a:r>
              <a:rPr lang="en-GB" dirty="0"/>
              <a:t> outperforming LTGA (as far as we are aware).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820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 case of </a:t>
            </a:r>
            <a:r>
              <a:rPr lang="en-GB" dirty="0" err="1"/>
              <a:t>hBOA</a:t>
            </a:r>
            <a:r>
              <a:rPr lang="en-GB" dirty="0"/>
              <a:t> outperforming LTGA (as far as we are aware).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lvl="2"/>
            <a:r>
              <a:rPr lang="en-GB" dirty="0"/>
              <a:t>Show that their does exist structure that requires a deep model</a:t>
            </a:r>
          </a:p>
          <a:p>
            <a:pPr lvl="3"/>
            <a:r>
              <a:rPr lang="en-GB" dirty="0"/>
              <a:t>Provides some insight to the types of problem characteristics that distinguishes DO from the other algorithms</a:t>
            </a:r>
          </a:p>
          <a:p>
            <a:pPr lvl="2"/>
            <a:r>
              <a:rPr lang="en-GB" dirty="0"/>
              <a:t>Still feels complicated never the less, but we have made progress, and able to attribute particular characteristics of an algorithm, be that the model capacity or the model-informed search method, to relative optimisation capabilities and limitations – can vs cannot do.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824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Show that their does exist structure that requires a deep model</a:t>
            </a:r>
          </a:p>
          <a:p>
            <a:pPr lvl="0"/>
            <a:r>
              <a:rPr lang="en-GB" dirty="0"/>
              <a:t>Provides some insight to the types of problem characteristics that distinguishes DO from the other algorithms</a:t>
            </a:r>
          </a:p>
          <a:p>
            <a:pPr lvl="0"/>
            <a:r>
              <a:rPr lang="en-GB" dirty="0"/>
              <a:t>Still feels complicated never the less, but we have made progress, and able to attribute particular characteristics of an algorithm, be that the model capacity or the model-informed search method, to relative optimisation capabilities and limitations – can vs cannot do.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85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and deep representation can solve that others cannot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72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90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67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Repeating the process</a:t>
            </a:r>
          </a:p>
          <a:p>
            <a:pPr lvl="1"/>
            <a:r>
              <a:rPr lang="en-GB" dirty="0"/>
              <a:t>The higher order organisation is treated as the solution level organisation</a:t>
            </a:r>
          </a:p>
          <a:p>
            <a:pPr lvl="2"/>
            <a:r>
              <a:rPr lang="en-GB" dirty="0"/>
              <a:t>Higher-order organisation has its own local optimal (relative local optima)</a:t>
            </a:r>
          </a:p>
          <a:p>
            <a:pPr lvl="2"/>
            <a:r>
              <a:rPr lang="en-GB" dirty="0"/>
              <a:t>Therefore overcome this, by learning a compressed representation of the higher-order representation</a:t>
            </a:r>
          </a:p>
          <a:p>
            <a:pPr lvl="3"/>
            <a:r>
              <a:rPr lang="en-GB" dirty="0"/>
              <a:t>Inducing an even higher-order representation</a:t>
            </a:r>
          </a:p>
          <a:p>
            <a:pPr lvl="2"/>
            <a:r>
              <a:rPr lang="en-GB" dirty="0"/>
              <a:t>This process is repeated, constructing a deep representation of a search space.</a:t>
            </a:r>
          </a:p>
          <a:p>
            <a:pPr lvl="3"/>
            <a:r>
              <a:rPr lang="en-GB" dirty="0"/>
              <a:t> Performing multiple transitions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442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shadows between large changes.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600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ETI provides a mechanisms which we can draw inspiration from: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74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662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4D9DAF-7834-DC47-8635-249DAC041C3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807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8D39-1D36-C24F-B0B5-0D1768792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6D7F1-045C-8F40-8EDD-85E0BB950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54863D-E880-4445-A230-7A3A52A5E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62F6-A8D3-5345-BCC0-2CDB933C5BC6}" type="datetime1">
              <a:rPr lang="en-GB" smtClean="0"/>
              <a:t>14/03/2022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CC009B-0A9D-C140-AEF4-958E5C0A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3A139-58D5-D24E-AA48-35004FBD3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503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764E-7713-D14D-843A-CD901DE46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D5C415-EF86-C847-BDE5-2BFA0AE96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6E6E5-5A22-0240-923F-E414DB108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23D-AB5E-1741-8914-EB4FBB72D834}" type="datetime1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BED25-9F73-AD4D-B983-B57A0428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3B04-D458-9B4E-B2E6-58153A98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77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B6031-D33C-8F42-905D-FA9FC5A41E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26719-FCD6-044E-94FE-D9403014B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338A5-76EE-6A4F-B021-CC73B1E41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15FE-5701-1249-8B76-20F36EC3FB1B}" type="datetime1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A8433-2BD3-B54C-AA6D-93FD811E1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AECB-D30A-1141-B37A-0DC3033EB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278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D6187-BF4D-6742-8EBE-CC70B5B8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76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1D154-FEF8-664C-B94D-E4B4AB5B8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6291"/>
            <a:ext cx="10515600" cy="4821382"/>
          </a:xfrm>
        </p:spPr>
        <p:txBody>
          <a:bodyPr/>
          <a:lstStyle>
            <a:lvl1pPr marL="228600" indent="-228600">
              <a:buFont typeface="System Font Regular"/>
              <a:buChar char="▸"/>
              <a:defRPr/>
            </a:lvl1pPr>
            <a:lvl2pPr marL="685800" indent="-228600">
              <a:buFont typeface="System Font Regular"/>
              <a:buChar char="▸"/>
              <a:defRPr/>
            </a:lvl2pPr>
            <a:lvl3pPr marL="1143000" indent="-228600">
              <a:buFont typeface="System Font Regular"/>
              <a:buChar char="▸"/>
              <a:defRPr/>
            </a:lvl3pPr>
            <a:lvl4pPr marL="1600200" indent="-228600">
              <a:buFont typeface="System Font Regular"/>
              <a:buChar char="▸"/>
              <a:defRPr/>
            </a:lvl4pPr>
            <a:lvl5pPr marL="2057400" indent="-228600">
              <a:buFont typeface="System Font Regular"/>
              <a:buChar char="▸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901E8-A94A-A445-BE3B-66903FB92C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1045"/>
            <a:ext cx="2743200" cy="365125"/>
          </a:xfrm>
        </p:spPr>
        <p:txBody>
          <a:bodyPr/>
          <a:lstStyle/>
          <a:p>
            <a:fld id="{5A751B39-1FDF-F347-AEAF-485551CAA57D}" type="datetime1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A8026-10A0-1840-862D-2E9E6EF8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1045"/>
            <a:ext cx="4114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1D6B2-184E-DF4A-9D4E-F2E410FDD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1045"/>
            <a:ext cx="2743200" cy="365125"/>
          </a:xfrm>
        </p:spPr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232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A5D7-2374-544D-BBA0-2A18B86F0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AD51A-58D0-C94E-81A2-9C9B01D1A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F6815-B3A0-9943-99DD-8E004895D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D5F80-012F-1342-92A5-689953296604}" type="datetime1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E32B1-8050-EA4B-A111-F9FA5058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C096-DCF5-D943-950F-8FBB58C47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764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6134C-B392-9D40-8595-05AAD866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64464-FBBD-8E46-8CF0-42CADFE0C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28E7E1-F8C7-0448-A27C-B1DC515CF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00D76-7694-094B-96C0-1816AD848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2FB47-AE58-5843-A00C-6E4B3C0EFD1B}" type="datetime1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E204E-CAB9-AC4F-9CC5-9CB2842C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F11EF-C964-C246-9718-57CB4EE5C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4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0A48-35C0-2649-9F1D-86F7CD722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55F1C-DC36-7340-BEC9-555B2EF15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DAF2D-B23A-8542-9C08-C07AFAE6B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1A33BA-7351-874C-9D70-3FB0E6731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D3724-1B93-9E49-BD2B-FD4B4C005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4C441-38B0-A54E-8DC8-6B7B611C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F9CD7-E9B2-BE45-A950-56FDA92B9D4C}" type="datetime1">
              <a:rPr lang="en-GB" smtClean="0"/>
              <a:t>14/03/2022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B145F-A029-7F49-B379-35B6ADF9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DD7D12-3AFD-D840-8C19-19351C41F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884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678A6-5B28-9340-BA6F-0EE7B9E6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F3ACE9-232A-FC47-B1C5-87300C198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F3F52-4849-B042-9611-6FE5564A4341}" type="datetime1">
              <a:rPr lang="en-GB" smtClean="0"/>
              <a:t>14/03/2022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70109-7FFB-D140-A004-9173D4163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13ED2F-7A82-3C44-8B89-E875C525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84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0D07A7-3E80-354F-8AEB-46B76FFE8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C867-E53C-5C4C-81C1-9F1CA7E7DDD6}" type="datetime1">
              <a:rPr lang="en-GB" smtClean="0"/>
              <a:t>14/03/2022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1132CD-49DF-E64D-82C8-A43E44961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3A73D-6C92-C34D-A50A-D4D44B72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8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D1A9F-EF9D-C148-BEA2-89E357E94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4F0D1-8684-514B-B80C-8B243A1DC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E2FCF6-937A-D14E-8AE9-445F1E087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1E7AB-3CDC-6441-9127-136A3B00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1F53-DFFC-BA48-ABF1-08D970A66B79}" type="datetime1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D4FED-D404-184F-A5E0-2300F8062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EE96D-D03F-0B48-9CDE-95351164F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991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0A32-E18C-0840-BB39-48E22D8C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C9C34-DA6D-7C46-B62D-63C88BF8A0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20845-3B56-DC49-B140-D7E5B3A84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CC739-F960-D94A-9B01-46460762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04650-73C5-BA42-8E9A-36F5E7531F18}" type="datetime1">
              <a:rPr lang="en-GB" smtClean="0"/>
              <a:t>14/03/2022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BAFA6-0C57-DF4A-815A-4939019E8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C6DE9-DAB9-014D-A48E-D9F496AB1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737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31E962-80CF-0D40-90EA-A0AFB5730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8021A8-1C2C-424B-A907-95A912904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542A5-6E92-0447-A5C7-BCF41209AD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18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3C64D-9578-C443-A3B4-8F968D98B06C}" type="datetime1">
              <a:rPr lang="en-GB" smtClean="0"/>
              <a:t>14/03/2022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07454-4789-4C43-9AC3-796E5A6CD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181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1D0EF-D7FE-F44D-98D2-7153D3A83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18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ABC63-318E-AB41-BD71-0291F6D49185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0E072-A9B9-A34D-8F34-6555717E5A2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982200" y="110097"/>
            <a:ext cx="2133600" cy="46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9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rbel" panose="020B05030202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System Font Regular"/>
        <a:buChar char="▸"/>
        <a:defRPr sz="28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▸"/>
        <a:defRPr sz="24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▸"/>
        <a:defRPr sz="20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▸"/>
        <a:defRPr sz="18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▸"/>
        <a:defRPr sz="18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4.ti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4.ti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4.ti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5BD7-6249-754F-86B4-8AE6C09EA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154" y="953589"/>
            <a:ext cx="11573692" cy="2151426"/>
          </a:xfrm>
        </p:spPr>
        <p:txBody>
          <a:bodyPr>
            <a:normAutofit fontScale="90000"/>
          </a:bodyPr>
          <a:lstStyle/>
          <a:p>
            <a:pPr>
              <a:spcBef>
                <a:spcPct val="50000"/>
              </a:spcBef>
            </a:pPr>
            <a:r>
              <a:rPr lang="en-GB" altLang="en-US" sz="5400" b="1" dirty="0">
                <a:latin typeface="Corbel" panose="020B0503020204020204" pitchFamily="34" charset="0"/>
              </a:rPr>
              <a:t>Deep Optimisation</a:t>
            </a:r>
            <a:r>
              <a:rPr lang="en-GB" altLang="en-US" sz="5400" dirty="0">
                <a:latin typeface="Corbel" panose="020B0503020204020204" pitchFamily="34" charset="0"/>
              </a:rPr>
              <a:t/>
            </a:r>
            <a:br>
              <a:rPr lang="en-GB" altLang="en-US" sz="5400" dirty="0">
                <a:latin typeface="Corbel" panose="020B0503020204020204" pitchFamily="34" charset="0"/>
              </a:rPr>
            </a:br>
            <a:r>
              <a:rPr lang="en-GB" altLang="en-US" sz="5400" dirty="0">
                <a:latin typeface="Corbel" panose="020B0503020204020204" pitchFamily="34" charset="0"/>
              </a:rPr>
              <a:t> Multi-Scale Evolution by Inducing and Searching in Deep Representations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092F3-DE0C-1A44-B7E9-5EE19BAD4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26228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GB" b="1" dirty="0">
                <a:latin typeface="Corbel" panose="020B0503020204020204" pitchFamily="34" charset="0"/>
              </a:rPr>
              <a:t>Jamie Caldwell </a:t>
            </a:r>
            <a:r>
              <a:rPr lang="en-GB" dirty="0" err="1">
                <a:latin typeface="Corbel" panose="020B0503020204020204" pitchFamily="34" charset="0"/>
              </a:rPr>
              <a:t>j.r.caldwell@soton.ac.uk</a:t>
            </a:r>
            <a:r>
              <a:rPr lang="en-GB" dirty="0">
                <a:latin typeface="Corbel" panose="020B0503020204020204" pitchFamily="34" charset="0"/>
              </a:rPr>
              <a:t>*</a:t>
            </a:r>
          </a:p>
          <a:p>
            <a:r>
              <a:rPr lang="en-GB" b="1" dirty="0">
                <a:latin typeface="Corbel" panose="020B0503020204020204" pitchFamily="34" charset="0"/>
              </a:rPr>
              <a:t>Joshua Knowles </a:t>
            </a:r>
            <a:r>
              <a:rPr lang="en-GB" dirty="0" err="1">
                <a:latin typeface="Corbel" panose="020B0503020204020204" pitchFamily="34" charset="0"/>
              </a:rPr>
              <a:t>joshua.knowles@invenialabs.co.uk</a:t>
            </a:r>
            <a:endParaRPr lang="en-GB" dirty="0">
              <a:latin typeface="Corbel" panose="020B0503020204020204" pitchFamily="34" charset="0"/>
            </a:endParaRPr>
          </a:p>
          <a:p>
            <a:r>
              <a:rPr lang="en-GB" b="1" dirty="0">
                <a:latin typeface="Corbel" panose="020B0503020204020204" pitchFamily="34" charset="0"/>
              </a:rPr>
              <a:t>Christoph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b="1" dirty="0" err="1">
                <a:latin typeface="Corbel" panose="020B0503020204020204" pitchFamily="34" charset="0"/>
              </a:rPr>
              <a:t>Thies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c.thies@soton.ac.uk</a:t>
            </a:r>
            <a:endParaRPr lang="en-GB" dirty="0">
              <a:latin typeface="Corbel" panose="020B0503020204020204" pitchFamily="34" charset="0"/>
            </a:endParaRPr>
          </a:p>
          <a:p>
            <a:r>
              <a:rPr lang="en-GB" b="1" dirty="0">
                <a:latin typeface="Corbel" panose="020B0503020204020204" pitchFamily="34" charset="0"/>
              </a:rPr>
              <a:t>Filip </a:t>
            </a:r>
            <a:r>
              <a:rPr lang="en-GB" b="1" dirty="0" err="1">
                <a:latin typeface="Corbel" panose="020B0503020204020204" pitchFamily="34" charset="0"/>
              </a:rPr>
              <a:t>Kubacki</a:t>
            </a:r>
            <a:r>
              <a:rPr lang="en-GB" b="1" dirty="0">
                <a:latin typeface="Corbel" panose="020B0503020204020204" pitchFamily="34" charset="0"/>
              </a:rPr>
              <a:t> </a:t>
            </a:r>
            <a:r>
              <a:rPr lang="en-GB" dirty="0">
                <a:latin typeface="Corbel" panose="020B0503020204020204" pitchFamily="34" charset="0"/>
              </a:rPr>
              <a:t>fk1g19@soton.ac.uk</a:t>
            </a:r>
          </a:p>
          <a:p>
            <a:r>
              <a:rPr lang="en-GB" b="1" dirty="0">
                <a:latin typeface="Corbel" panose="020B0503020204020204" pitchFamily="34" charset="0"/>
              </a:rPr>
              <a:t>Richard Watson </a:t>
            </a:r>
            <a:r>
              <a:rPr lang="en-GB" dirty="0" err="1">
                <a:latin typeface="Corbel" panose="020B0503020204020204" pitchFamily="34" charset="0"/>
              </a:rPr>
              <a:t>r.a.watson@soton.ac.uk</a:t>
            </a:r>
            <a:endParaRPr lang="en-GB" dirty="0">
              <a:latin typeface="Corbel" panose="020B0503020204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E4D5F-5B2F-EE40-A3A5-2651F6082D53}"/>
              </a:ext>
            </a:extLst>
          </p:cNvPr>
          <p:cNvSpPr/>
          <p:nvPr/>
        </p:nvSpPr>
        <p:spPr>
          <a:xfrm>
            <a:off x="4584441" y="6161793"/>
            <a:ext cx="7607559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altLang="en-US" sz="1400" b="1" dirty="0">
                <a:latin typeface="Lucida Sans" panose="020B0602030504020204" pitchFamily="34" charset="77"/>
              </a:rPr>
              <a:t>University of Southampton</a:t>
            </a:r>
          </a:p>
          <a:p>
            <a:pPr algn="r"/>
            <a:r>
              <a:rPr lang="en-GB" altLang="en-US" sz="1200" dirty="0">
                <a:latin typeface="Lucida Sans" panose="020B0602030504020204" pitchFamily="34" charset="77"/>
              </a:rPr>
              <a:t>Agents, Interaction and Complexity Research Group</a:t>
            </a:r>
          </a:p>
          <a:p>
            <a:pPr algn="r"/>
            <a:r>
              <a:rPr lang="en-GB" altLang="en-US" sz="1200" dirty="0">
                <a:latin typeface="Lucida Sans" panose="020B0602030504020204" pitchFamily="34" charset="77"/>
              </a:rPr>
              <a:t>NGCM: EPSRC Centre for Doctoral Training grant EP/L015382/1.</a:t>
            </a:r>
          </a:p>
        </p:txBody>
      </p:sp>
    </p:spTree>
    <p:extLst>
      <p:ext uri="{BB962C8B-B14F-4D97-AF65-F5344CB8AC3E}">
        <p14:creationId xmlns:p14="http://schemas.microsoft.com/office/powerpoint/2010/main" val="31525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68"/>
    </mc:Choice>
    <mc:Fallback xmlns="">
      <p:transition spd="slow" advTm="2436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C9DA-5794-AC4F-B115-C83255418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2951E-0836-BE4F-9EB1-678FF67DA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3" y="1076055"/>
            <a:ext cx="4094115" cy="532473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1800" dirty="0"/>
              <a:t>2) Search rescaled to compressed representation (Transition)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Use encoder network to transform a solution to a higher-order space 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Local search at compressed representation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Use decoder network to transform back to solution representation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Model-Informed Variation.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Creates a new distribution of solutions locally optimal in the higher-order space.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How higher order units combine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dirty="0"/>
              <a:t>3) Repeat the process of inducing a even higher-order space and then search in this space.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Add a hidden layer to the autoencoder model - layerwise learning.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Each layer performs a transition</a:t>
            </a:r>
          </a:p>
          <a:p>
            <a:pPr>
              <a:lnSpc>
                <a:spcPct val="100000"/>
              </a:lnSpc>
            </a:pPr>
            <a:r>
              <a:rPr lang="en-GB" sz="1600" dirty="0"/>
              <a:t>Constructs a deep representation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ED44-40A7-1B4D-B31A-F6AA1FE2C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10</a:t>
            </a:fld>
            <a:endParaRPr lang="en-GB" dirty="0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19825FFB-8A68-9D4B-8481-74525E052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727" y="2051823"/>
            <a:ext cx="7289769" cy="410049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07C379E-DE91-364F-B9DA-EE4405199F80}"/>
              </a:ext>
            </a:extLst>
          </p:cNvPr>
          <p:cNvSpPr/>
          <p:nvPr/>
        </p:nvSpPr>
        <p:spPr>
          <a:xfrm>
            <a:off x="8610600" y="2051823"/>
            <a:ext cx="1792573" cy="3344635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2B38C2-F502-5D4B-8C7F-9135521DB0BE}"/>
              </a:ext>
            </a:extLst>
          </p:cNvPr>
          <p:cNvSpPr/>
          <p:nvPr/>
        </p:nvSpPr>
        <p:spPr>
          <a:xfrm>
            <a:off x="10403173" y="2548327"/>
            <a:ext cx="1788827" cy="2743201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575685-1F2F-1E4F-BA75-EC5FF5ACBF4C}"/>
              </a:ext>
            </a:extLst>
          </p:cNvPr>
          <p:cNvSpPr/>
          <p:nvPr/>
        </p:nvSpPr>
        <p:spPr>
          <a:xfrm>
            <a:off x="10558463" y="2000145"/>
            <a:ext cx="1535033" cy="43775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544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9"/>
    </mc:Choice>
    <mc:Fallback xmlns="">
      <p:transition spd="slow" advTm="2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9" grpId="1" animBg="1"/>
      <p:bldP spid="10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7CC0-9F1D-1245-8744-5CD61D8A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88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The Deep Optimisation Algorithm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6AB109-EE15-CD42-9E85-5F9A9683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571" y="1333851"/>
            <a:ext cx="10639229" cy="465261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Corbel" panose="020B0503020204020204" pitchFamily="34" charset="0"/>
              </a:rPr>
              <a:t>Class of  algorithms that use machine learning methods to replace evolutionary operators.</a:t>
            </a:r>
          </a:p>
          <a:p>
            <a:pPr>
              <a:lnSpc>
                <a:spcPct val="10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State of the art methods (</a:t>
            </a:r>
            <a:r>
              <a:rPr lang="en-GB" sz="2400" dirty="0" err="1">
                <a:latin typeface="Corbel" panose="020B0503020204020204" pitchFamily="34" charset="0"/>
              </a:rPr>
              <a:t>hBOA</a:t>
            </a:r>
            <a:r>
              <a:rPr lang="en-GB" sz="2400" dirty="0">
                <a:latin typeface="Corbel" panose="020B0503020204020204" pitchFamily="34" charset="0"/>
              </a:rPr>
              <a:t> and LTGA) do not use state-of-the-art machine learning methods.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Corbel" panose="020B0503020204020204" pitchFamily="34" charset="0"/>
              </a:rPr>
              <a:t>Deep Optimisation:</a:t>
            </a:r>
          </a:p>
          <a:p>
            <a:pPr>
              <a:lnSpc>
                <a:spcPct val="10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Explicitly transforms the representation that evolutionary search operates at</a:t>
            </a:r>
          </a:p>
          <a:p>
            <a:pPr lvl="1">
              <a:lnSpc>
                <a:spcPct val="100000"/>
              </a:lnSpc>
            </a:pPr>
            <a:r>
              <a:rPr lang="en-GB" sz="2200" dirty="0"/>
              <a:t>Transforming the neighbourhood of a solution</a:t>
            </a:r>
            <a:endParaRPr lang="en-GB" sz="2200" dirty="0">
              <a:latin typeface="Corbel" panose="020B0503020204020204" pitchFamily="34" charset="0"/>
            </a:endParaRPr>
          </a:p>
          <a:p>
            <a:pPr>
              <a:lnSpc>
                <a:spcPct val="100000"/>
              </a:lnSpc>
              <a:buFont typeface="System Font Regular"/>
              <a:buChar char="▸"/>
            </a:pPr>
            <a:r>
              <a:rPr lang="en-GB" sz="2400" dirty="0"/>
              <a:t>Capable of constructing a deep representation</a:t>
            </a:r>
            <a:endParaRPr lang="en-GB" sz="1800" dirty="0">
              <a:latin typeface="Corbel" panose="020B05030202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5D21FB-703C-044D-B2D1-E50318FFD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11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2733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22"/>
    </mc:Choice>
    <mc:Fallback xmlns="">
      <p:transition spd="slow" advTm="6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4B28-FB4D-514A-99FF-9A51ABD4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Performance Evaluation using MKP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E75E39-643B-A544-82E2-F542B60F9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858" y="2651126"/>
            <a:ext cx="4642847" cy="206805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5A2F509-9FEC-AA4E-8283-2737233EB7F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9357" y="1325563"/>
                <a:ext cx="6752095" cy="528509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625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20000"/>
                  </a:lnSpc>
                  <a:buNone/>
                </a:pPr>
                <a:r>
                  <a:rPr lang="en-GB" sz="3200" dirty="0">
                    <a:latin typeface="Corbel" panose="020B0503020204020204" pitchFamily="34" charset="0"/>
                  </a:rPr>
                  <a:t>Randomly generated instances (Chu &amp; Beasley 1998). 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3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33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GB" sz="33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33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3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nary>
                      <m:naryPr>
                        <m:chr m:val="∑"/>
                        <m:ctrlPr>
                          <a:rPr lang="en-GB" sz="3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sz="3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  <m:r>
                          <a:rPr lang="en-GB" sz="3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sz="3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GB" sz="3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3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GB" sz="3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GB" sz="3300" b="0" i="1" dirty="0">
                    <a:latin typeface="Corbel" panose="020B0503020204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en-GB" sz="3300" dirty="0">
                    <a:latin typeface="Corbel" panose="020B0503020204020204" pitchFamily="34" charset="0"/>
                    <a:ea typeface="Cambria Math" panose="02040503050406030204" pitchFamily="18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GB" sz="3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3300" dirty="0">
                    <a:latin typeface="Corbel" panose="020B0503020204020204" pitchFamily="34" charset="0"/>
                    <a:ea typeface="Cambria Math" panose="02040503050406030204" pitchFamily="18" charset="0"/>
                  </a:rPr>
                  <a:t> </a:t>
                </a:r>
                <a:r>
                  <a:rPr lang="en-GB" sz="3300" dirty="0">
                    <a:latin typeface="Corbel" panose="020B0503020204020204" pitchFamily="34" charset="0"/>
                  </a:rPr>
                  <a:t>is the tightness ratio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3300" dirty="0">
                    <a:latin typeface="Corbel" panose="020B0503020204020204" pitchFamily="34" charset="0"/>
                  </a:rPr>
                  <a:t>Small </a:t>
                </a:r>
                <a14:m>
                  <m:oMath xmlns:m="http://schemas.openxmlformats.org/officeDocument/2006/math">
                    <m:r>
                      <a:rPr lang="en-GB" sz="33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3300" dirty="0">
                    <a:latin typeface="Corbel" panose="020B0503020204020204" pitchFamily="34" charset="0"/>
                  </a:rPr>
                  <a:t> considered more complex as less capacity in knapsack dimension (tightness ratio)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GB" sz="3600" dirty="0">
                    <a:latin typeface="Corbel" panose="020B0503020204020204" pitchFamily="34" charset="0"/>
                  </a:rPr>
                  <a:t>Other algorithms use problem specific repair operator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3300" dirty="0">
                    <a:latin typeface="Corbel" panose="020B0503020204020204" pitchFamily="34" charset="0"/>
                  </a:rPr>
                  <a:t>Remove/add items based on item utility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3300" dirty="0">
                    <a:latin typeface="Corbel" panose="020B0503020204020204" pitchFamily="34" charset="0"/>
                  </a:rPr>
                  <a:t>Item utility uses additional problem structure information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GB" sz="3600" dirty="0">
                    <a:latin typeface="Corbel" panose="020B0503020204020204" pitchFamily="34" charset="0"/>
                  </a:rPr>
                  <a:t>DO stays only within the feasible region: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3300" dirty="0">
                    <a:latin typeface="Corbel" panose="020B0503020204020204" pitchFamily="34" charset="0"/>
                  </a:rPr>
                  <a:t>No repair operator.</a:t>
                </a:r>
              </a:p>
              <a:p>
                <a:pPr lvl="1"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900" dirty="0">
                    <a:latin typeface="Corbel" panose="020B0503020204020204" pitchFamily="34" charset="0"/>
                  </a:rPr>
                  <a:t>A variation is rejected if it violates a constraint, rather than being repaired.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3300" dirty="0">
                    <a:latin typeface="Corbel" panose="020B0503020204020204" pitchFamily="34" charset="0"/>
                  </a:rPr>
                  <a:t>Uses less domain specific knowledge about the problem.</a:t>
                </a:r>
              </a:p>
              <a:p>
                <a:pPr>
                  <a:lnSpc>
                    <a:spcPct val="120000"/>
                  </a:lnSpc>
                </a:pPr>
                <a:endParaRPr lang="en-GB" dirty="0">
                  <a:latin typeface="Corbel" panose="020B0503020204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endParaRPr lang="en-GB" dirty="0">
                  <a:latin typeface="Corbel" panose="020B0503020204020204" pitchFamily="34" charset="0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5A2F509-9FEC-AA4E-8283-2737233EB7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357" y="1325563"/>
                <a:ext cx="6752095" cy="5285099"/>
              </a:xfrm>
              <a:prstGeom prst="rect">
                <a:avLst/>
              </a:prstGeom>
              <a:blipFill>
                <a:blip r:embed="rId6"/>
                <a:stretch>
                  <a:fillRect l="-1313" t="-957" r="-3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EF5122-F822-C547-91DC-939C8E08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12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892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65"/>
    </mc:Choice>
    <mc:Fallback xmlns="">
      <p:transition spd="slow" advTm="75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4B28-FB4D-514A-99FF-9A51ABD4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DO outperforms MBOAs on MKP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5A2F509-9FEC-AA4E-8283-2737233EB7F5}"/>
              </a:ext>
            </a:extLst>
          </p:cNvPr>
          <p:cNvSpPr txBox="1">
            <a:spLocks/>
          </p:cNvSpPr>
          <p:nvPr/>
        </p:nvSpPr>
        <p:spPr>
          <a:xfrm>
            <a:off x="493425" y="1150493"/>
            <a:ext cx="11200344" cy="22081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DO outperforms other leading MBOAs. 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Deep representation (DO) outperforms a shallow representation (DO1).</a:t>
            </a:r>
          </a:p>
          <a:p>
            <a:pPr lvl="1">
              <a:lnSpc>
                <a:spcPct val="120000"/>
              </a:lnSpc>
              <a:buFont typeface="System Font Regular"/>
              <a:buChar char="▸"/>
            </a:pPr>
            <a:r>
              <a:rPr lang="en-GB" sz="2000" dirty="0">
                <a:latin typeface="Corbel" panose="020B0503020204020204" pitchFamily="34" charset="0"/>
              </a:rPr>
              <a:t>DO1</a:t>
            </a:r>
            <a:r>
              <a:rPr lang="en-GB" sz="2000" baseline="-25000" dirty="0">
                <a:latin typeface="Corbel" panose="020B0503020204020204" pitchFamily="34" charset="0"/>
              </a:rPr>
              <a:t>  </a:t>
            </a:r>
            <a:r>
              <a:rPr lang="en-GB" sz="2000" dirty="0">
                <a:latin typeface="Corbel" panose="020B0503020204020204" pitchFamily="34" charset="0"/>
              </a:rPr>
              <a:t>- Autoencoder limited to a single hidden layer.</a:t>
            </a:r>
          </a:p>
          <a:p>
            <a:pPr lvl="1">
              <a:lnSpc>
                <a:spcPct val="120000"/>
              </a:lnSpc>
            </a:pPr>
            <a:endParaRPr lang="en-GB" sz="1400" dirty="0">
              <a:latin typeface="Corbel" panose="020B0503020204020204" pitchFamily="34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33C5271-6C0F-0D43-B987-D9B647C15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13</a:t>
            </a:fld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A86552-2105-214C-9F33-4C04862BE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300" y="3358663"/>
            <a:ext cx="4584700" cy="3352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BE1AE0-EB90-F14E-8207-C65808608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9051" y="3358663"/>
            <a:ext cx="4584700" cy="335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502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78"/>
    </mc:Choice>
    <mc:Fallback xmlns="">
      <p:transition spd="slow" advTm="16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9DF-BA60-634E-87F2-26043233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0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But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B9B52-E7DF-434F-9085-6A81AC2AC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871"/>
            <a:ext cx="10515600" cy="455288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>
                <a:latin typeface="Corbel" panose="020B0503020204020204" pitchFamily="34" charset="0"/>
              </a:rPr>
              <a:t>DO capable of exploiting more problem structure.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Even when alternative methods use extra domain knowledge (repair).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Results indicate that this structure is deep.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>
                <a:latin typeface="Corbel" panose="020B0503020204020204" pitchFamily="34" charset="0"/>
              </a:rPr>
              <a:t>We want to understand what is the nature of ’more problem structure’.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Randomly generated MKP instances = unclear problem structure.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>
                <a:latin typeface="Corbel" panose="020B0503020204020204" pitchFamily="34" charset="0"/>
              </a:rPr>
              <a:t>What are the problem structure characteristics that:</a:t>
            </a:r>
            <a:endParaRPr lang="en-GB" sz="2600" dirty="0">
              <a:latin typeface="Corbel" panose="020B0503020204020204" pitchFamily="34" charset="0"/>
            </a:endParaRP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600" dirty="0">
                <a:latin typeface="Corbel" panose="020B0503020204020204" pitchFamily="34" charset="0"/>
              </a:rPr>
              <a:t>DO is exploiting that other methods cannot?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600" dirty="0">
                <a:latin typeface="Corbel" panose="020B0503020204020204" pitchFamily="34" charset="0"/>
              </a:rPr>
              <a:t>A deep representation is exploiting that a shallow representation cannot?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F5136-EB71-274E-A4C9-AD10C70CE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14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981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50"/>
    </mc:Choice>
    <mc:Fallback xmlns="">
      <p:transition spd="slow" advTm="73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9DF-BA60-634E-87F2-26043233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0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dirty="0">
                <a:latin typeface="Corbel" panose="020B0503020204020204" pitchFamily="34" charset="0"/>
              </a:rPr>
              <a:t>Differences between the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B9B52-E7DF-434F-9085-6A81AC2AC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1563"/>
            <a:ext cx="10515600" cy="538939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sz="2400" dirty="0">
                <a:latin typeface="Corbel" panose="020B0503020204020204" pitchFamily="34" charset="0"/>
              </a:rPr>
              <a:t>All Algorithms are reaching for the same goal: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Using the model to compress the search space – induce a higher-order representation.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The search within the compressed space to find fitter solutions – search at the level of the higher-order organisation.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sz="2400" dirty="0">
                <a:latin typeface="Corbel" panose="020B0503020204020204" pitchFamily="34" charset="0"/>
              </a:rPr>
              <a:t>Differences between the capacity of a model: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 err="1">
                <a:latin typeface="Corbel" panose="020B0503020204020204" pitchFamily="34" charset="0"/>
              </a:rPr>
              <a:t>hBOA</a:t>
            </a:r>
            <a:r>
              <a:rPr lang="en-GB" sz="2400" dirty="0">
                <a:latin typeface="Corbel" panose="020B0503020204020204" pitchFamily="34" charset="0"/>
              </a:rPr>
              <a:t> uses a Bayesian network.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LTGA limited to a tree representation (hierarchical agglomerative clustering).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sz="2400" dirty="0">
                <a:latin typeface="Corbel" panose="020B0503020204020204" pitchFamily="34" charset="0"/>
              </a:rPr>
              <a:t>DO uses a deep feed-forward neural network.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43DA6-E415-454B-9D96-F24468AEF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z="1400" smtClean="0"/>
              <a:t>15</a:t>
            </a:fld>
            <a:endParaRPr lang="en-GB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759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39"/>
    </mc:Choice>
    <mc:Fallback xmlns="">
      <p:transition spd="slow" advTm="109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9DF-BA60-634E-87F2-26043233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0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dirty="0">
                <a:latin typeface="Corbel" panose="020B0503020204020204" pitchFamily="34" charset="0"/>
              </a:rPr>
              <a:t>Differences between the methods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CB9B52-E7DF-434F-9085-6A81AC2AC75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071563"/>
                <a:ext cx="10515600" cy="5389395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GB" sz="2400" dirty="0"/>
                  <a:t>Differences between Model-Informed Search: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400" dirty="0"/>
                  <a:t>Suppose in a distribution of promising solutions we observe that two particular solution variables frequently take the same value as each other i.e., “00” or “11”. 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400" dirty="0"/>
                  <a:t>Model-Informed Generation – the model generates 00 and 11 more often than 01 or 10 [</a:t>
                </a:r>
                <a:r>
                  <a:rPr lang="en-GB" sz="2400" dirty="0" err="1"/>
                  <a:t>hBOA</a:t>
                </a:r>
                <a:r>
                  <a:rPr lang="en-GB" sz="2400" dirty="0"/>
                  <a:t>].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400" dirty="0"/>
                  <a:t>Model-Informed Crossover – the model represents a crossover mask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GB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GB" sz="2400" dirty="0"/>
                  <a:t> (the linkage information only) – [LTGA].</a:t>
                </a:r>
              </a:p>
              <a:p>
                <a:pPr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400" dirty="0"/>
                  <a:t>Model-Informed Variation – the model represents 00 and 11 as neighbours (0 and 1) at the hidden representation [DO].</a:t>
                </a:r>
              </a:p>
              <a:p>
                <a:pPr lvl="1">
                  <a:lnSpc>
                    <a:spcPct val="120000"/>
                  </a:lnSpc>
                  <a:buFont typeface="System Font Regular"/>
                  <a:buChar char="▸"/>
                </a:pPr>
                <a:r>
                  <a:rPr lang="en-GB" sz="2000" dirty="0">
                    <a:latin typeface="Corbel" panose="020B0503020204020204" pitchFamily="34" charset="0"/>
                  </a:rPr>
                  <a:t>A method that explicitly operates at multiple scales of compression.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CB9B52-E7DF-434F-9085-6A81AC2AC7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071563"/>
                <a:ext cx="10515600" cy="5389395"/>
              </a:xfrm>
              <a:blipFill>
                <a:blip r:embed="rId4"/>
                <a:stretch>
                  <a:fillRect l="-928" t="-113" r="-92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43DA6-E415-454B-9D96-F24468AEF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z="1400" smtClean="0"/>
              <a:t>16</a:t>
            </a:fld>
            <a:endParaRPr lang="en-GB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674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39"/>
    </mc:Choice>
    <mc:Fallback xmlns="">
      <p:transition spd="slow" advTm="109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9DF-BA60-634E-87F2-26043233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0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Synthetic Optimisation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B9B52-E7DF-434F-9085-6A81AC2AC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871"/>
            <a:ext cx="10515600" cy="476945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We investigate this by constructing a problem that allows for separation of:</a:t>
            </a:r>
          </a:p>
          <a:p>
            <a:pPr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The way structure needs to be represented</a:t>
            </a:r>
          </a:p>
          <a:p>
            <a:pPr lvl="1"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Investigate model capacity.</a:t>
            </a:r>
          </a:p>
          <a:p>
            <a:pPr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The way structure is used.</a:t>
            </a:r>
          </a:p>
          <a:p>
            <a:pPr lvl="1"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 Investigate model-informed search.</a:t>
            </a:r>
          </a:p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We explore:</a:t>
            </a:r>
          </a:p>
          <a:p>
            <a:pPr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3 different characteristics of structure representation.</a:t>
            </a:r>
          </a:p>
          <a:p>
            <a:pPr lvl="1"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non-overlapping, overlapping and non-pairwise relationships between solution variables.</a:t>
            </a:r>
          </a:p>
          <a:p>
            <a:pPr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3 different characteristics of using the structure.</a:t>
            </a:r>
          </a:p>
          <a:p>
            <a:pPr lvl="1"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Generating combinations, hierarchically generating combinations and rescaling search.</a:t>
            </a:r>
          </a:p>
          <a:p>
            <a:pPr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Total of 9 combinations.</a:t>
            </a:r>
          </a:p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Here we show our findings </a:t>
            </a:r>
            <a:r>
              <a:rPr lang="en-GB" dirty="0"/>
              <a:t>thus</a:t>
            </a:r>
            <a:r>
              <a:rPr lang="en-GB" dirty="0">
                <a:latin typeface="Corbel" panose="020B0503020204020204" pitchFamily="34" charset="0"/>
              </a:rPr>
              <a:t> far.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600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D6CA7-4A37-3D48-89E9-ACDD783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17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257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957"/>
    </mc:Choice>
    <mc:Fallback xmlns="">
      <p:transition spd="slow" advTm="86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859C-F132-0C45-9F8B-DA4EEE32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35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DO scales polynomially in all cases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57C4A2-5BD5-D144-A31D-D42ED17B0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3121"/>
          <a:stretch/>
        </p:blipFill>
        <p:spPr>
          <a:xfrm>
            <a:off x="5006713" y="909204"/>
            <a:ext cx="6990303" cy="5644009"/>
          </a:xfrm>
        </p:spPr>
      </p:pic>
      <p:sp>
        <p:nvSpPr>
          <p:cNvPr id="6" name="Content Placeholder 30">
            <a:extLst>
              <a:ext uri="{FF2B5EF4-FFF2-40B4-BE49-F238E27FC236}">
                <a16:creationId xmlns:a16="http://schemas.microsoft.com/office/drawing/2014/main" id="{3999FE20-6ABB-F848-B376-6F1ECD3FD429}"/>
              </a:ext>
            </a:extLst>
          </p:cNvPr>
          <p:cNvSpPr txBox="1">
            <a:spLocks/>
          </p:cNvSpPr>
          <p:nvPr/>
        </p:nvSpPr>
        <p:spPr>
          <a:xfrm>
            <a:off x="912843" y="5709411"/>
            <a:ext cx="4388557" cy="4662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3C6BF8-CD63-1143-A817-4892A0DAC290}"/>
              </a:ext>
            </a:extLst>
          </p:cNvPr>
          <p:cNvSpPr/>
          <p:nvPr/>
        </p:nvSpPr>
        <p:spPr>
          <a:xfrm>
            <a:off x="8035732" y="3132131"/>
            <a:ext cx="1897849" cy="1660591"/>
          </a:xfrm>
          <a:prstGeom prst="round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606C273-3A2A-0A4A-9367-5EF34FD84DC5}"/>
              </a:ext>
            </a:extLst>
          </p:cNvPr>
          <p:cNvSpPr/>
          <p:nvPr/>
        </p:nvSpPr>
        <p:spPr>
          <a:xfrm>
            <a:off x="10058515" y="1484026"/>
            <a:ext cx="1938502" cy="5003839"/>
          </a:xfrm>
          <a:prstGeom prst="round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6DE7495-A094-8F41-A074-F91ABCFF4504}"/>
              </a:ext>
            </a:extLst>
          </p:cNvPr>
          <p:cNvSpPr/>
          <p:nvPr/>
        </p:nvSpPr>
        <p:spPr>
          <a:xfrm>
            <a:off x="6061480" y="4792723"/>
            <a:ext cx="5935536" cy="1695142"/>
          </a:xfrm>
          <a:prstGeom prst="roundRect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971C23D-F971-1A46-903C-309ED0AF3A06}"/>
              </a:ext>
            </a:extLst>
          </p:cNvPr>
          <p:cNvSpPr/>
          <p:nvPr/>
        </p:nvSpPr>
        <p:spPr>
          <a:xfrm>
            <a:off x="7963489" y="3079268"/>
            <a:ext cx="2030295" cy="3408596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36D452-A3A5-A84F-AF30-A03F295B1CC5}"/>
              </a:ext>
            </a:extLst>
          </p:cNvPr>
          <p:cNvSpPr/>
          <p:nvPr/>
        </p:nvSpPr>
        <p:spPr>
          <a:xfrm>
            <a:off x="6011054" y="4742780"/>
            <a:ext cx="6048430" cy="1810433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endParaRPr lang="en-GB" sz="2400" b="1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F9988E-701E-B743-B6E7-EF3CCDDCB177}"/>
              </a:ext>
            </a:extLst>
          </p:cNvPr>
          <p:cNvGrpSpPr/>
          <p:nvPr/>
        </p:nvGrpSpPr>
        <p:grpSpPr>
          <a:xfrm>
            <a:off x="241207" y="1303715"/>
            <a:ext cx="4821214" cy="1569660"/>
            <a:chOff x="241207" y="1303715"/>
            <a:chExt cx="4821214" cy="1569660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06B55643-BA65-D44D-9401-B146D756C854}"/>
                </a:ext>
              </a:extLst>
            </p:cNvPr>
            <p:cNvSpPr/>
            <p:nvPr/>
          </p:nvSpPr>
          <p:spPr>
            <a:xfrm>
              <a:off x="241208" y="1332687"/>
              <a:ext cx="4821213" cy="1179562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  <a:alpha val="38824"/>
              </a:schemeClr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t" anchorCtr="0"/>
            <a:lstStyle/>
            <a:p>
              <a:pPr algn="ctr"/>
              <a:endParaRPr lang="en-GB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972D327-D146-E543-A4B9-C1785E9E47A0}"/>
                </a:ext>
              </a:extLst>
            </p:cNvPr>
            <p:cNvSpPr/>
            <p:nvPr/>
          </p:nvSpPr>
          <p:spPr>
            <a:xfrm>
              <a:off x="241207" y="1303715"/>
              <a:ext cx="4809493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2000" b="1" dirty="0">
                  <a:latin typeface="Corbel" panose="020B0503020204020204" pitchFamily="34" charset="0"/>
                </a:rPr>
                <a:t>LTGA fails as the size of overlap increases, </a:t>
              </a:r>
              <a:r>
                <a:rPr lang="en-GB" sz="2000" b="1" dirty="0" err="1">
                  <a:latin typeface="Corbel" panose="020B0503020204020204" pitchFamily="34" charset="0"/>
                </a:rPr>
                <a:t>hBOA</a:t>
              </a:r>
              <a:r>
                <a:rPr lang="en-GB" sz="2000" b="1" dirty="0">
                  <a:latin typeface="Corbel" panose="020B0503020204020204" pitchFamily="34" charset="0"/>
                </a:rPr>
                <a:t> and DO succeed. </a:t>
              </a:r>
            </a:p>
            <a:p>
              <a:pPr marL="342900" indent="-342900">
                <a:buFont typeface="System Font Regular"/>
                <a:buChar char="▸"/>
              </a:pPr>
              <a:r>
                <a:rPr lang="en-GB" sz="1800" dirty="0">
                  <a:latin typeface="Corbel" panose="020B0503020204020204" pitchFamily="34" charset="0"/>
                </a:rPr>
                <a:t>Distinguishing the induction limitation of LTGA.</a:t>
              </a:r>
            </a:p>
            <a:p>
              <a:endParaRPr lang="en-GB" sz="2000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6E082DA-5222-4D4E-B506-E356858C1DB1}"/>
              </a:ext>
            </a:extLst>
          </p:cNvPr>
          <p:cNvGrpSpPr/>
          <p:nvPr/>
        </p:nvGrpSpPr>
        <p:grpSpPr>
          <a:xfrm>
            <a:off x="266616" y="2587714"/>
            <a:ext cx="4784084" cy="1292662"/>
            <a:chOff x="-18232" y="-244399"/>
            <a:chExt cx="5237098" cy="15720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25FF7EC2-B1A4-D749-B946-6E7A4A98E6DF}"/>
                </a:ext>
              </a:extLst>
            </p:cNvPr>
            <p:cNvSpPr/>
            <p:nvPr/>
          </p:nvSpPr>
          <p:spPr>
            <a:xfrm>
              <a:off x="-15523" y="-209994"/>
              <a:ext cx="5219699" cy="147008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38824"/>
              </a:schemeClr>
            </a:solidFill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t" anchorCtr="0"/>
            <a:lstStyle/>
            <a:p>
              <a:pPr algn="ctr"/>
              <a:endParaRPr lang="en-GB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3399DC-11E7-0B4F-82B1-F7C280D1008B}"/>
                </a:ext>
              </a:extLst>
            </p:cNvPr>
            <p:cNvSpPr/>
            <p:nvPr/>
          </p:nvSpPr>
          <p:spPr>
            <a:xfrm>
              <a:off x="-18232" y="-244399"/>
              <a:ext cx="5237098" cy="15720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2000" b="1" dirty="0">
                  <a:latin typeface="Corbel" panose="020B0503020204020204" pitchFamily="34" charset="0"/>
                </a:rPr>
                <a:t>LTGA and </a:t>
              </a:r>
              <a:r>
                <a:rPr lang="en-GB" sz="2000" b="1" dirty="0" err="1">
                  <a:latin typeface="Corbel" panose="020B0503020204020204" pitchFamily="34" charset="0"/>
                </a:rPr>
                <a:t>hBOA</a:t>
              </a:r>
              <a:r>
                <a:rPr lang="en-GB" sz="2000" b="1" dirty="0">
                  <a:latin typeface="Corbel" panose="020B0503020204020204" pitchFamily="34" charset="0"/>
                </a:rPr>
                <a:t> fail to explore local neighbourhood at the organisation level of BBs, DO succeeds.</a:t>
              </a:r>
            </a:p>
            <a:p>
              <a:pPr marL="285750" indent="-285750">
                <a:buFont typeface="System Font Regular"/>
                <a:buChar char="▸"/>
              </a:pPr>
              <a:r>
                <a:rPr lang="en-GB" sz="1800" dirty="0">
                  <a:latin typeface="Corbel" panose="020B0503020204020204" pitchFamily="34" charset="0"/>
                </a:rPr>
                <a:t>Distinguishing MIV exploitation capability</a:t>
              </a:r>
              <a:endParaRPr lang="en-GB" sz="2000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C7632E4-7526-694E-B4BF-F0B330484BA1}"/>
              </a:ext>
            </a:extLst>
          </p:cNvPr>
          <p:cNvGrpSpPr/>
          <p:nvPr/>
        </p:nvGrpSpPr>
        <p:grpSpPr>
          <a:xfrm>
            <a:off x="266616" y="5200045"/>
            <a:ext cx="4770665" cy="1274628"/>
            <a:chOff x="-36456" y="265419"/>
            <a:chExt cx="5219699" cy="1550079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8DB19585-4D0E-634A-AADF-8D43D580CBF8}"/>
                </a:ext>
              </a:extLst>
            </p:cNvPr>
            <p:cNvSpPr/>
            <p:nvPr/>
          </p:nvSpPr>
          <p:spPr>
            <a:xfrm>
              <a:off x="-36456" y="265419"/>
              <a:ext cx="5219699" cy="1505837"/>
            </a:xfrm>
            <a:prstGeom prst="roundRect">
              <a:avLst/>
            </a:prstGeom>
            <a:solidFill>
              <a:srgbClr val="F1CAF5">
                <a:alpha val="25882"/>
              </a:srgbClr>
            </a:solidFill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t" anchorCtr="0"/>
            <a:lstStyle/>
            <a:p>
              <a:pPr algn="ctr"/>
              <a:endParaRPr lang="en-GB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7DFD9B-752B-8941-A42E-A9F72DDAB451}"/>
                </a:ext>
              </a:extLst>
            </p:cNvPr>
            <p:cNvSpPr/>
            <p:nvPr/>
          </p:nvSpPr>
          <p:spPr>
            <a:xfrm>
              <a:off x="-18193" y="280919"/>
              <a:ext cx="5167989" cy="1534579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GB" sz="2000" b="1" dirty="0">
                  <a:latin typeface="Corbel" panose="020B0503020204020204" pitchFamily="34" charset="0"/>
                </a:rPr>
                <a:t>DO</a:t>
              </a:r>
              <a:r>
                <a:rPr lang="en-GB" sz="2000" b="1" baseline="-25000" dirty="0">
                  <a:latin typeface="Corbel" panose="020B0503020204020204" pitchFamily="34" charset="0"/>
                </a:rPr>
                <a:t>1</a:t>
              </a:r>
              <a:r>
                <a:rPr lang="en-GB" sz="2000" b="1" dirty="0">
                  <a:latin typeface="Corbel" panose="020B0503020204020204" pitchFamily="34" charset="0"/>
                </a:rPr>
                <a:t> fails to learn overlap and non-pairwise relationships</a:t>
              </a:r>
              <a:r>
                <a:rPr lang="en-GB" sz="2000" b="1" i="1" dirty="0">
                  <a:latin typeface="Corbel" panose="020B0503020204020204" pitchFamily="34" charset="0"/>
                </a:rPr>
                <a:t>. </a:t>
              </a:r>
              <a:endParaRPr lang="en-GB" sz="2000" b="1" dirty="0">
                <a:latin typeface="Corbel" panose="020B0503020204020204" pitchFamily="34" charset="0"/>
              </a:endParaRPr>
            </a:p>
            <a:p>
              <a:pPr marL="285750" indent="-285750">
                <a:buFont typeface="System Font Regular"/>
                <a:buChar char="▸"/>
              </a:pPr>
              <a:r>
                <a:rPr lang="en-GB" sz="1800" dirty="0">
                  <a:latin typeface="Corbel" panose="020B0503020204020204" pitchFamily="34" charset="0"/>
                </a:rPr>
                <a:t>Distinguishing  deep representations from a shallow representations.</a:t>
              </a:r>
              <a:endParaRPr lang="en-GB" sz="2000" dirty="0">
                <a:latin typeface="Corbel" panose="020B0503020204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67FA51E-687E-8244-A542-25C98BA89228}"/>
              </a:ext>
            </a:extLst>
          </p:cNvPr>
          <p:cNvGrpSpPr/>
          <p:nvPr/>
        </p:nvGrpSpPr>
        <p:grpSpPr>
          <a:xfrm>
            <a:off x="272398" y="3896084"/>
            <a:ext cx="4866292" cy="1200329"/>
            <a:chOff x="-30935" y="-117084"/>
            <a:chExt cx="5314061" cy="1459725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FCA8F24-858B-114A-ABAC-25BD1912820E}"/>
                </a:ext>
              </a:extLst>
            </p:cNvPr>
            <p:cNvSpPr/>
            <p:nvPr/>
          </p:nvSpPr>
          <p:spPr>
            <a:xfrm>
              <a:off x="-30935" y="-80404"/>
              <a:ext cx="5219699" cy="140898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  <a:alpha val="38824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t" anchorCtr="0"/>
            <a:lstStyle/>
            <a:p>
              <a:pPr algn="ctr"/>
              <a:endParaRPr lang="en-GB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55A3415-CEF8-A540-B553-47B8273D943F}"/>
                </a:ext>
              </a:extLst>
            </p:cNvPr>
            <p:cNvSpPr/>
            <p:nvPr/>
          </p:nvSpPr>
          <p:spPr>
            <a:xfrm>
              <a:off x="-19020" y="-117084"/>
              <a:ext cx="5302146" cy="14597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2000" b="1" dirty="0" err="1">
                  <a:latin typeface="Corbel" panose="020B0503020204020204" pitchFamily="34" charset="0"/>
                </a:rPr>
                <a:t>hBOA</a:t>
              </a:r>
              <a:r>
                <a:rPr lang="en-GB" sz="2000" b="1" dirty="0">
                  <a:latin typeface="Corbel" panose="020B0503020204020204" pitchFamily="34" charset="0"/>
                </a:rPr>
                <a:t> and LTGA fail with non-pairwise relationships</a:t>
              </a:r>
              <a:r>
                <a:rPr lang="en-GB" sz="2000" b="1" i="1" dirty="0">
                  <a:latin typeface="Corbel" panose="020B0503020204020204" pitchFamily="34" charset="0"/>
                </a:rPr>
                <a:t>. </a:t>
              </a:r>
              <a:r>
                <a:rPr lang="en-GB" sz="2000" b="1" dirty="0">
                  <a:latin typeface="Corbel" panose="020B0503020204020204" pitchFamily="34" charset="0"/>
                </a:rPr>
                <a:t>DO succeeds</a:t>
              </a:r>
            </a:p>
            <a:p>
              <a:pPr marL="285750" indent="-285750">
                <a:buFont typeface="System Font Regular"/>
                <a:buChar char="▸"/>
              </a:pPr>
              <a:r>
                <a:rPr lang="en-GB" sz="1800" dirty="0">
                  <a:latin typeface="Corbel" panose="020B0503020204020204" pitchFamily="34" charset="0"/>
                </a:rPr>
                <a:t>Distinguishing the induction capability of DO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GB" sz="1400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6FA4B-BDC2-BD4A-A8BD-689418D65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18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3752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64"/>
    </mc:Choice>
    <mc:Fallback xmlns="">
      <p:transition spd="slow" advTm="70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21" grpId="0" animBg="1"/>
      <p:bldP spid="22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8334B-A616-3E48-8727-8975A8DFA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55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F5630-19A4-604F-8C70-342AF1034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3453"/>
            <a:ext cx="10515600" cy="5142247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DO showed an impressive performance on MKP instances 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DO didn’t use a problem-specific repair operator. </a:t>
            </a:r>
          </a:p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Distinct problem characteristics that DO can solve that neither </a:t>
            </a:r>
            <a:r>
              <a:rPr lang="en-GB" dirty="0" err="1">
                <a:latin typeface="Corbel" panose="020B0503020204020204" pitchFamily="34" charset="0"/>
              </a:rPr>
              <a:t>hBOA</a:t>
            </a:r>
            <a:r>
              <a:rPr lang="en-GB" dirty="0">
                <a:latin typeface="Corbel" panose="020B0503020204020204" pitchFamily="34" charset="0"/>
              </a:rPr>
              <a:t> nor LTGA can solve.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There exists problem structure that distinguishes the performance of DO.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 Attribute particular problem characteristics to induction or model-informed search differences</a:t>
            </a:r>
          </a:p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A Deep representation is necessary to capture the problem structure.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There exists problem structure that distinguishes the performance of a deep representation</a:t>
            </a:r>
          </a:p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Further understanding required: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Other problem characteristics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Abundance in applied problems – reasons for differences in MKP?</a:t>
            </a:r>
          </a:p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Rescaling limited optimisation capabilities to higher-orders of organisation enhance these methods.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Depth limited DO (DO1), LTGA and </a:t>
            </a:r>
            <a:r>
              <a:rPr lang="en-GB" dirty="0" err="1">
                <a:latin typeface="Corbel" panose="020B0503020204020204" pitchFamily="34" charset="0"/>
              </a:rPr>
              <a:t>hBOA</a:t>
            </a:r>
            <a:r>
              <a:rPr lang="en-GB" dirty="0">
                <a:latin typeface="Corbel" panose="020B0503020204020204" pitchFamily="34" charset="0"/>
              </a:rPr>
              <a:t> limited – by model capacity and/or model-informed search.</a:t>
            </a:r>
          </a:p>
          <a:p>
            <a:pPr lvl="1"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Demonstrating the intuitive links between ETI and deep learning for evolutionary algorithm </a:t>
            </a:r>
          </a:p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GB" dirty="0">
                <a:latin typeface="Corbel" panose="020B0503020204020204" pitchFamily="34" charset="0"/>
              </a:rPr>
              <a:t>Strong motivation for further investigation of deep learning methods in evolutionary search.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3BE4F-626F-CF4A-B8F5-DD76BDA79DCC}"/>
              </a:ext>
            </a:extLst>
          </p:cNvPr>
          <p:cNvSpPr txBox="1"/>
          <p:nvPr/>
        </p:nvSpPr>
        <p:spPr>
          <a:xfrm>
            <a:off x="-986589" y="120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EB85DA-804E-9241-8A02-B2C36694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19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695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682"/>
    </mc:Choice>
    <mc:Fallback xmlns="">
      <p:transition spd="slow" advTm="129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2911-77BD-EA46-AB39-92F7DE5F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>
                <a:latin typeface="Corbel" panose="020B0503020204020204" pitchFamily="34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FA015-6E4C-0648-9248-0AA14D5A5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The Deep Optimisation Algorithm.</a:t>
            </a:r>
          </a:p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Performance Evaluation.</a:t>
            </a:r>
          </a:p>
          <a:p>
            <a:r>
              <a:rPr lang="en-GB" sz="2400" dirty="0">
                <a:latin typeface="Corbel" panose="020B0503020204020204" pitchFamily="34" charset="0"/>
              </a:rPr>
              <a:t>Multi-dimensional Knapsack Problem (MKP).</a:t>
            </a:r>
          </a:p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Investigation into the distinguishing types of problem characteristics.</a:t>
            </a:r>
          </a:p>
          <a:p>
            <a:r>
              <a:rPr lang="en-GB" sz="2400" dirty="0">
                <a:latin typeface="Corbel" panose="020B0503020204020204" pitchFamily="34" charset="0"/>
              </a:rPr>
              <a:t>What multi-scale evolution provides for evolutionary search.</a:t>
            </a:r>
            <a:endParaRPr lang="en-GB" dirty="0">
              <a:latin typeface="Corbel" panose="020B05030202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5A94B-BF34-D645-A731-BBAA383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2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169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79"/>
    </mc:Choice>
    <mc:Fallback xmlns="">
      <p:transition spd="slow" advTm="32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806B7-5A6E-DA44-B7BD-35D5A4438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97609C-0B7F-4D4B-B114-04D90C8BFAFD}"/>
              </a:ext>
            </a:extLst>
          </p:cNvPr>
          <p:cNvSpPr/>
          <p:nvPr/>
        </p:nvSpPr>
        <p:spPr>
          <a:xfrm>
            <a:off x="1139868" y="2491346"/>
            <a:ext cx="102139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en-US" sz="2800" dirty="0">
                <a:latin typeface="Lucida Sans" panose="020B0602030504020204" pitchFamily="34" charset="77"/>
              </a:rPr>
              <a:t>Deep Optimisation: Multi-Scale Evolution by Inducing and Searching in Deep Representations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28E451A-C783-384F-96D0-2C24B4AC7C3C}"/>
              </a:ext>
            </a:extLst>
          </p:cNvPr>
          <p:cNvSpPr txBox="1">
            <a:spLocks/>
          </p:cNvSpPr>
          <p:nvPr/>
        </p:nvSpPr>
        <p:spPr>
          <a:xfrm>
            <a:off x="3310785" y="4539826"/>
            <a:ext cx="5872098" cy="19729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Jamie Caldwell: </a:t>
            </a:r>
            <a:r>
              <a:rPr lang="en-GB" dirty="0" err="1"/>
              <a:t>j.r.caldwell@soton.ac.uk</a:t>
            </a:r>
            <a:r>
              <a:rPr lang="en-GB" dirty="0"/>
              <a:t>*</a:t>
            </a:r>
          </a:p>
          <a:p>
            <a:r>
              <a:rPr lang="en-GB" b="1" dirty="0"/>
              <a:t>Joshua Knowles: </a:t>
            </a:r>
            <a:r>
              <a:rPr lang="en-GB" dirty="0" err="1"/>
              <a:t>joshua.knowles@invenialabs.co.uk</a:t>
            </a:r>
            <a:endParaRPr lang="en-GB" dirty="0"/>
          </a:p>
          <a:p>
            <a:r>
              <a:rPr lang="en-GB" b="1" dirty="0"/>
              <a:t>Christoph</a:t>
            </a:r>
            <a:r>
              <a:rPr lang="en-GB" dirty="0"/>
              <a:t> </a:t>
            </a:r>
            <a:r>
              <a:rPr lang="en-GB" b="1" dirty="0" err="1"/>
              <a:t>Thies</a:t>
            </a:r>
            <a:r>
              <a:rPr lang="en-GB" b="1" dirty="0"/>
              <a:t>:</a:t>
            </a:r>
            <a:r>
              <a:rPr lang="en-GB" dirty="0"/>
              <a:t> </a:t>
            </a:r>
            <a:r>
              <a:rPr lang="en-GB" dirty="0" err="1"/>
              <a:t>c.thies@soton.ac.uk</a:t>
            </a:r>
            <a:endParaRPr lang="en-GB" dirty="0"/>
          </a:p>
          <a:p>
            <a:r>
              <a:rPr lang="en-GB" b="1" dirty="0"/>
              <a:t>Filip </a:t>
            </a:r>
            <a:r>
              <a:rPr lang="en-GB" b="1" dirty="0" err="1"/>
              <a:t>Kubacki</a:t>
            </a:r>
            <a:r>
              <a:rPr lang="en-GB" b="1" dirty="0"/>
              <a:t>: </a:t>
            </a:r>
            <a:r>
              <a:rPr lang="en-GB" dirty="0"/>
              <a:t>fk1g19@soton.ac.uk</a:t>
            </a:r>
          </a:p>
          <a:p>
            <a:r>
              <a:rPr lang="en-GB" b="1" dirty="0"/>
              <a:t>Richard Watson: </a:t>
            </a:r>
            <a:r>
              <a:rPr lang="en-GB" dirty="0" err="1"/>
              <a:t>r.a.watson@soton.ac.uk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6CBB6D-5C12-744C-A945-2E00E3D2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616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9"/>
    </mc:Choice>
    <mc:Fallback xmlns="">
      <p:transition spd="slow" advTm="560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6E6930-3BC1-2D4E-BD64-C707CBE75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1" y="1330489"/>
            <a:ext cx="6180666" cy="51505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C8BE96-BC4D-6C41-ADF3-78D63D4F1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Hill Climbing in a Search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69123-5CA4-8B4D-B47B-883F2E0D8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6291"/>
            <a:ext cx="5349627" cy="4821382"/>
          </a:xfrm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Simple evolutionary process</a:t>
            </a:r>
          </a:p>
          <a:p>
            <a:pPr>
              <a:lnSpc>
                <a:spcPct val="120000"/>
              </a:lnSpc>
            </a:pPr>
            <a:r>
              <a:rPr lang="en-GB" dirty="0"/>
              <a:t>Hill climbing in search space.</a:t>
            </a:r>
          </a:p>
          <a:p>
            <a:pPr>
              <a:lnSpc>
                <a:spcPct val="120000"/>
              </a:lnSpc>
            </a:pPr>
            <a:r>
              <a:rPr lang="en-GB" dirty="0"/>
              <a:t>Solution gets </a:t>
            </a:r>
            <a:r>
              <a:rPr lang="en-GB" dirty="0" smtClean="0"/>
              <a:t>trapped.</a:t>
            </a:r>
            <a:endParaRPr lang="en-GB" dirty="0"/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Reset a solution (solution restart) </a:t>
            </a:r>
          </a:p>
          <a:p>
            <a:pPr>
              <a:lnSpc>
                <a:spcPct val="120000"/>
              </a:lnSpc>
            </a:pPr>
            <a:r>
              <a:rPr lang="en-GB" dirty="0"/>
              <a:t>Still susceptible to getting trapped</a:t>
            </a:r>
          </a:p>
          <a:p>
            <a:pPr>
              <a:lnSpc>
                <a:spcPct val="120000"/>
              </a:lnSpc>
            </a:pPr>
            <a:r>
              <a:rPr lang="en-GB" dirty="0"/>
              <a:t>But </a:t>
            </a:r>
            <a:r>
              <a:rPr lang="en-GB" dirty="0" smtClean="0"/>
              <a:t>trapped </a:t>
            </a:r>
            <a:r>
              <a:rPr lang="en-GB" dirty="0"/>
              <a:t>at a different local </a:t>
            </a:r>
            <a:r>
              <a:rPr lang="en-GB" dirty="0" smtClean="0"/>
              <a:t>optimum</a:t>
            </a:r>
            <a:endParaRPr lang="en-GB" dirty="0"/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Repeatedly reset a solution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Unless we are extremely lucky, search will only find local optima</a:t>
            </a:r>
            <a:r>
              <a:rPr lang="en-GB" dirty="0" smtClean="0"/>
              <a:t>. But…</a:t>
            </a:r>
            <a:endParaRPr lang="en-GB" dirty="0"/>
          </a:p>
          <a:p>
            <a:pPr>
              <a:lnSpc>
                <a:spcPct val="120000"/>
              </a:lnSpc>
            </a:pPr>
            <a:r>
              <a:rPr lang="en-GB" dirty="0"/>
              <a:t>The distribution of solutions can provide information about the problem structure.</a:t>
            </a:r>
          </a:p>
          <a:p>
            <a:pPr marL="0" indent="0">
              <a:lnSpc>
                <a:spcPct val="120000"/>
              </a:lnSpc>
              <a:buNone/>
            </a:pPr>
            <a:endParaRPr lang="en-GB" dirty="0"/>
          </a:p>
          <a:p>
            <a:pPr marL="0" indent="0">
              <a:lnSpc>
                <a:spcPct val="120000"/>
              </a:lnSpc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4AB7B-585E-9146-BCCA-8577F936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4575E8-D88D-474A-8B66-E5B585BD1894}"/>
              </a:ext>
            </a:extLst>
          </p:cNvPr>
          <p:cNvSpPr/>
          <p:nvPr/>
        </p:nvSpPr>
        <p:spPr>
          <a:xfrm>
            <a:off x="7645398" y="4656666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775F32-7DF6-8141-8A3F-8236570FAF4B}"/>
              </a:ext>
            </a:extLst>
          </p:cNvPr>
          <p:cNvSpPr/>
          <p:nvPr/>
        </p:nvSpPr>
        <p:spPr>
          <a:xfrm>
            <a:off x="8458200" y="3242862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6C5758-BB58-0440-9734-48C5782D439D}"/>
              </a:ext>
            </a:extLst>
          </p:cNvPr>
          <p:cNvSpPr/>
          <p:nvPr/>
        </p:nvSpPr>
        <p:spPr>
          <a:xfrm>
            <a:off x="10430021" y="3451533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515D6B-38BF-7C4C-9AD0-77C005173E4B}"/>
              </a:ext>
            </a:extLst>
          </p:cNvPr>
          <p:cNvSpPr/>
          <p:nvPr/>
        </p:nvSpPr>
        <p:spPr>
          <a:xfrm>
            <a:off x="9255368" y="4785754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90D439-D7C2-1B49-B53B-2C760C7278DC}"/>
              </a:ext>
            </a:extLst>
          </p:cNvPr>
          <p:cNvSpPr/>
          <p:nvPr/>
        </p:nvSpPr>
        <p:spPr>
          <a:xfrm>
            <a:off x="8652934" y="2542339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258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57"/>
    </mc:Choice>
    <mc:Fallback xmlns="">
      <p:transition spd="slow" advTm="62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L -0.00364 -0.02616 C -0.00455 -0.03149 -0.00651 -0.04074 -0.00885 -0.04861 C -0.01159 -0.05718 -0.01432 -0.06389 -0.01666 -0.06875 L -0.02708 -0.09028 " pathEditMode="relative" rAng="14520000" ptsTypes="AAA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-4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69 L 0.00104 -0.00903 C 0.00169 -0.01134 0.0026 -0.01505 0.00417 -0.01783 C 0.0056 -0.0213 0.00703 -0.02246 0.00833 -0.02408 L 0.01458 -0.0294 " pathEditMode="relative" rAng="18660000" ptsTypes="AAAAA">
                                      <p:cBhvr>
                                        <p:cTn id="3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33333E-6 L 0.00026 -0.01921 C 1.45833E-6 -0.02477 -0.00065 -0.0331 -0.00156 -0.04074 C -0.00235 -0.04977 -0.00365 -0.05439 -0.00482 -0.05995 L -0.01029 -0.0824 " pathEditMode="relative" rAng="15480000" ptsTypes="AAAAA">
                                      <p:cBhvr>
                                        <p:cTn id="4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9 -0.01019 C -0.00559 -0.01366 -0.00716 -0.01736 -0.0095 -0.0206 C -0.01197 -0.02477 -0.01406 -0.02547 -0.01601 -0.02685 L -0.0246 -0.03426 " pathEditMode="relative" rAng="13140000" ptsTypes="AAAAA">
                                      <p:cBhvr>
                                        <p:cTn id="5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7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.0007 L 0.00143 -0.01389 C 0.0013 -0.01898 0.00169 -0.0243 0.00026 -0.02963 C -0.00053 -0.03565 -0.00287 -0.03889 -0.00417 -0.04259 L -0.0112 -0.05717 " pathEditMode="relative" rAng="15120000" ptsTypes="AAAAA">
                                      <p:cBhvr>
                                        <p:cTn id="6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" y="-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8" grpId="2" animBg="1"/>
      <p:bldP spid="8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3" animBg="1"/>
      <p:bldP spid="10" grpId="4" animBg="1"/>
      <p:bldP spid="11" grpId="0" animBg="1"/>
      <p:bldP spid="1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6E6930-3BC1-2D4E-BD64-C707CBE75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1" y="1330489"/>
            <a:ext cx="6180666" cy="51505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C8BE96-BC4D-6C41-ADF3-78D63D4F1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Hill Climbing in a Search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69123-5CA4-8B4D-B47B-883F2E0D8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96291"/>
            <a:ext cx="5337252" cy="4821382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Require larger changes for a hill-climber to escape a local optimum and find a fitter solution.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Hill-climbing in a different solutions space to escape local optima.</a:t>
            </a:r>
          </a:p>
          <a:p>
            <a:pPr>
              <a:lnSpc>
                <a:spcPct val="120000"/>
              </a:lnSpc>
            </a:pPr>
            <a:r>
              <a:rPr lang="en-GB" dirty="0"/>
              <a:t>Transformation of the search space.</a:t>
            </a:r>
          </a:p>
          <a:p>
            <a:pPr>
              <a:lnSpc>
                <a:spcPct val="120000"/>
              </a:lnSpc>
            </a:pPr>
            <a:r>
              <a:rPr lang="en-GB" dirty="0"/>
              <a:t>Transformation of a solutions neighbourhood.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We require large adaptive changes.</a:t>
            </a:r>
          </a:p>
          <a:p>
            <a:pPr>
              <a:lnSpc>
                <a:spcPct val="120000"/>
              </a:lnSpc>
            </a:pPr>
            <a:r>
              <a:rPr lang="en-GB" dirty="0"/>
              <a:t>Large random changes are unlikely to beneficial.</a:t>
            </a:r>
          </a:p>
          <a:p>
            <a:pPr>
              <a:lnSpc>
                <a:spcPct val="120000"/>
              </a:lnSpc>
            </a:pPr>
            <a:r>
              <a:rPr lang="en-GB" dirty="0"/>
              <a:t>Dependent on the problem structure.</a:t>
            </a:r>
          </a:p>
          <a:p>
            <a:pPr lvl="2">
              <a:lnSpc>
                <a:spcPct val="120000"/>
              </a:lnSpc>
            </a:pPr>
            <a:endParaRPr lang="en-GB" dirty="0"/>
          </a:p>
          <a:p>
            <a:pPr lvl="2">
              <a:lnSpc>
                <a:spcPct val="120000"/>
              </a:lnSpc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4AB7B-585E-9146-BCCA-8577F936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4575E8-D88D-474A-8B66-E5B585BD1894}"/>
              </a:ext>
            </a:extLst>
          </p:cNvPr>
          <p:cNvSpPr/>
          <p:nvPr/>
        </p:nvSpPr>
        <p:spPr>
          <a:xfrm>
            <a:off x="7314874" y="4070512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6C5758-BB58-0440-9734-48C5782D439D}"/>
              </a:ext>
            </a:extLst>
          </p:cNvPr>
          <p:cNvSpPr/>
          <p:nvPr/>
        </p:nvSpPr>
        <p:spPr>
          <a:xfrm>
            <a:off x="10312790" y="2879125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515D6B-38BF-7C4C-9AD0-77C005173E4B}"/>
              </a:ext>
            </a:extLst>
          </p:cNvPr>
          <p:cNvSpPr/>
          <p:nvPr/>
        </p:nvSpPr>
        <p:spPr>
          <a:xfrm>
            <a:off x="8997460" y="4591351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90D439-D7C2-1B49-B53B-2C760C7278DC}"/>
              </a:ext>
            </a:extLst>
          </p:cNvPr>
          <p:cNvSpPr/>
          <p:nvPr/>
        </p:nvSpPr>
        <p:spPr>
          <a:xfrm>
            <a:off x="8494674" y="2163786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24030D9-6690-104D-8AEF-B540B0CF3617}"/>
              </a:ext>
            </a:extLst>
          </p:cNvPr>
          <p:cNvSpPr/>
          <p:nvPr/>
        </p:nvSpPr>
        <p:spPr>
          <a:xfrm>
            <a:off x="8659663" y="3031525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F3C971-0432-D149-B210-8F04566743FC}"/>
              </a:ext>
            </a:extLst>
          </p:cNvPr>
          <p:cNvSpPr/>
          <p:nvPr/>
        </p:nvSpPr>
        <p:spPr>
          <a:xfrm>
            <a:off x="9254348" y="3064636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61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720"/>
    </mc:Choice>
    <mc:Fallback xmlns="">
      <p:transition spd="slow" advTm="55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114 -0.09746 " pathEditMode="relative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908 0.0044 " pathEditMode="relative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L 0.04688 0.01528 " pathEditMode="relative" ptsTypes="AA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3997 0.04236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5" y="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597 -0.00718 " pathEditMode="relative" ptsTypes="AA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4336 0.02732 " pathEditMode="relative" ptsTypes="AA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9" grpId="0" animBg="1"/>
      <p:bldP spid="10" grpId="0" animBg="1"/>
      <p:bldP spid="11" grpId="0" animBg="1"/>
      <p:bldP spid="12" grpId="0" animBg="1"/>
      <p:bldP spid="12" grpId="1" animBg="1"/>
      <p:bldP spid="13" grpId="0" animBg="1"/>
      <p:bldP spid="1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C42FF-1885-3149-97EE-79FA31B15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76"/>
            <a:ext cx="10515600" cy="1325563"/>
          </a:xfrm>
        </p:spPr>
        <p:txBody>
          <a:bodyPr/>
          <a:lstStyle/>
          <a:p>
            <a:r>
              <a:rPr lang="en-GB" dirty="0"/>
              <a:t>Multi Level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61FB-0CE0-604F-9FF8-4ECCABDB8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89" y="1246908"/>
            <a:ext cx="6086523" cy="4821382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Induce a compressed representation of solutions  found at the current level of organisation</a:t>
            </a:r>
          </a:p>
          <a:p>
            <a:pPr>
              <a:lnSpc>
                <a:spcPct val="120000"/>
              </a:lnSpc>
            </a:pPr>
            <a:r>
              <a:rPr lang="en-GB" dirty="0"/>
              <a:t>Extract features of </a:t>
            </a:r>
            <a:r>
              <a:rPr lang="en-GB" dirty="0" smtClean="0"/>
              <a:t>covariation </a:t>
            </a:r>
            <a:r>
              <a:rPr lang="en-GB" dirty="0"/>
              <a:t>in the dataset.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A higher level organisation/representation of original search space</a:t>
            </a:r>
          </a:p>
          <a:p>
            <a:pPr>
              <a:lnSpc>
                <a:spcPct val="120000"/>
              </a:lnSpc>
            </a:pPr>
            <a:r>
              <a:rPr lang="en-GB" dirty="0"/>
              <a:t>Solutions far away in the original space become closer/neighbours in the reorganised space.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The new induced space can also have relative local optima.</a:t>
            </a:r>
          </a:p>
          <a:p>
            <a:pPr>
              <a:lnSpc>
                <a:spcPct val="120000"/>
              </a:lnSpc>
            </a:pPr>
            <a:r>
              <a:rPr lang="en-GB" dirty="0"/>
              <a:t>Overcome this by learning an additional compressed representation</a:t>
            </a:r>
          </a:p>
          <a:p>
            <a:pPr>
              <a:lnSpc>
                <a:spcPct val="120000"/>
              </a:lnSpc>
            </a:pPr>
            <a:r>
              <a:rPr lang="en-GB" dirty="0"/>
              <a:t>A deep representation of a solution space.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5890A-B4F1-B346-BCCF-780397FD1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5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7923A-8FBD-F949-87A5-56C2BF9A16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64" t="3942" r="11989" b="3269"/>
          <a:stretch/>
        </p:blipFill>
        <p:spPr>
          <a:xfrm>
            <a:off x="0" y="3178631"/>
            <a:ext cx="3588026" cy="3667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453C4-2C01-2541-8B6E-62485B1EA6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95" t="3789" r="10008" b="5473"/>
          <a:stretch/>
        </p:blipFill>
        <p:spPr>
          <a:xfrm>
            <a:off x="2314363" y="2025134"/>
            <a:ext cx="2187952" cy="2143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C9CB33-9ADC-304B-A386-42F7425E03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4539" y="1118768"/>
            <a:ext cx="1864102" cy="155341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98E2B1-0ACB-4547-83F6-91534E95568B}"/>
              </a:ext>
            </a:extLst>
          </p:cNvPr>
          <p:cNvCxnSpPr>
            <a:cxnSpLocks/>
          </p:cNvCxnSpPr>
          <p:nvPr/>
        </p:nvCxnSpPr>
        <p:spPr>
          <a:xfrm flipV="1">
            <a:off x="3010328" y="2025134"/>
            <a:ext cx="1171254" cy="1242048"/>
          </a:xfrm>
          <a:prstGeom prst="line">
            <a:avLst/>
          </a:prstGeom>
          <a:ln w="190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095A332-E5EB-9646-B9DB-BAB8FB0C9E2A}"/>
              </a:ext>
            </a:extLst>
          </p:cNvPr>
          <p:cNvCxnSpPr>
            <a:cxnSpLocks/>
          </p:cNvCxnSpPr>
          <p:nvPr/>
        </p:nvCxnSpPr>
        <p:spPr>
          <a:xfrm flipV="1">
            <a:off x="3943350" y="1910993"/>
            <a:ext cx="813585" cy="1267639"/>
          </a:xfrm>
          <a:prstGeom prst="line">
            <a:avLst/>
          </a:prstGeom>
          <a:ln w="190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33D8ADC-31D5-0049-B84C-3A0A5C6922CE}"/>
              </a:ext>
            </a:extLst>
          </p:cNvPr>
          <p:cNvCxnSpPr>
            <a:cxnSpLocks/>
          </p:cNvCxnSpPr>
          <p:nvPr/>
        </p:nvCxnSpPr>
        <p:spPr>
          <a:xfrm flipV="1">
            <a:off x="3790950" y="1500028"/>
            <a:ext cx="894066" cy="1068511"/>
          </a:xfrm>
          <a:prstGeom prst="line">
            <a:avLst/>
          </a:prstGeom>
          <a:ln w="190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14E6367-24CF-6046-A55C-C35B5EE546C3}"/>
              </a:ext>
            </a:extLst>
          </p:cNvPr>
          <p:cNvCxnSpPr>
            <a:cxnSpLocks/>
          </p:cNvCxnSpPr>
          <p:nvPr/>
        </p:nvCxnSpPr>
        <p:spPr>
          <a:xfrm flipV="1">
            <a:off x="2815119" y="1500028"/>
            <a:ext cx="1243173" cy="1068512"/>
          </a:xfrm>
          <a:prstGeom prst="line">
            <a:avLst/>
          </a:prstGeom>
          <a:ln w="1905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6AFBC9-2243-794B-ABCB-7194E75CC61E}"/>
              </a:ext>
            </a:extLst>
          </p:cNvPr>
          <p:cNvCxnSpPr>
            <a:cxnSpLocks/>
          </p:cNvCxnSpPr>
          <p:nvPr/>
        </p:nvCxnSpPr>
        <p:spPr>
          <a:xfrm flipV="1">
            <a:off x="2044557" y="3657600"/>
            <a:ext cx="1439982" cy="2578814"/>
          </a:xfrm>
          <a:prstGeom prst="line">
            <a:avLst/>
          </a:prstGeom>
          <a:ln w="19050"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82CEEB-2979-0C4F-AA4F-ED8B897EAB4F}"/>
              </a:ext>
            </a:extLst>
          </p:cNvPr>
          <p:cNvCxnSpPr>
            <a:cxnSpLocks/>
          </p:cNvCxnSpPr>
          <p:nvPr/>
        </p:nvCxnSpPr>
        <p:spPr>
          <a:xfrm flipV="1">
            <a:off x="1551398" y="2324100"/>
            <a:ext cx="1633591" cy="1333500"/>
          </a:xfrm>
          <a:prstGeom prst="line">
            <a:avLst/>
          </a:prstGeom>
          <a:ln w="19050"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9A44424-8E6A-7048-9542-F95F8FF933A0}"/>
              </a:ext>
            </a:extLst>
          </p:cNvPr>
          <p:cNvCxnSpPr>
            <a:cxnSpLocks/>
          </p:cNvCxnSpPr>
          <p:nvPr/>
        </p:nvCxnSpPr>
        <p:spPr>
          <a:xfrm flipV="1">
            <a:off x="133564" y="3267182"/>
            <a:ext cx="2180799" cy="1900720"/>
          </a:xfrm>
          <a:prstGeom prst="line">
            <a:avLst/>
          </a:prstGeom>
          <a:ln w="19050"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153FB29-EEDB-6940-9294-659695B74C0F}"/>
              </a:ext>
            </a:extLst>
          </p:cNvPr>
          <p:cNvCxnSpPr>
            <a:cxnSpLocks/>
          </p:cNvCxnSpPr>
          <p:nvPr/>
        </p:nvCxnSpPr>
        <p:spPr>
          <a:xfrm flipV="1">
            <a:off x="3484539" y="2897312"/>
            <a:ext cx="871705" cy="1931542"/>
          </a:xfrm>
          <a:prstGeom prst="line">
            <a:avLst/>
          </a:prstGeom>
          <a:ln w="19050"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8D533FD8-CE65-0944-886B-63F03F4BED29}"/>
              </a:ext>
            </a:extLst>
          </p:cNvPr>
          <p:cNvSpPr/>
          <p:nvPr/>
        </p:nvSpPr>
        <p:spPr>
          <a:xfrm>
            <a:off x="586019" y="5127772"/>
            <a:ext cx="116976" cy="117507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D2FE56F-F01E-8A46-89AC-D0C2BD3AB6B8}"/>
              </a:ext>
            </a:extLst>
          </p:cNvPr>
          <p:cNvSpPr/>
          <p:nvPr/>
        </p:nvSpPr>
        <p:spPr>
          <a:xfrm>
            <a:off x="2887089" y="4209158"/>
            <a:ext cx="116976" cy="117507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6DA1B4F0-BABD-154D-8742-B605C92582BE}"/>
              </a:ext>
            </a:extLst>
          </p:cNvPr>
          <p:cNvSpPr/>
          <p:nvPr/>
        </p:nvSpPr>
        <p:spPr>
          <a:xfrm>
            <a:off x="1877499" y="5529363"/>
            <a:ext cx="116976" cy="117507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B299EE3-3D12-BC40-BAEF-47AB0DE4E326}"/>
              </a:ext>
            </a:extLst>
          </p:cNvPr>
          <p:cNvSpPr/>
          <p:nvPr/>
        </p:nvSpPr>
        <p:spPr>
          <a:xfrm>
            <a:off x="1491582" y="3657599"/>
            <a:ext cx="116976" cy="117507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557F6F67-D6EB-4E4B-B61E-0C10ADC4B67D}"/>
              </a:ext>
            </a:extLst>
          </p:cNvPr>
          <p:cNvSpPr/>
          <p:nvPr/>
        </p:nvSpPr>
        <p:spPr>
          <a:xfrm>
            <a:off x="1618221" y="4326665"/>
            <a:ext cx="116976" cy="117507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710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52"/>
    </mc:Choice>
    <mc:Fallback xmlns="">
      <p:transition spd="slow" advTm="57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068 -0.16042 " pathEditMode="relative" ptsTypes="AA">
                                      <p:cBhvr>
                                        <p:cTn id="28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211 -0.17361 " pathEditMode="relative" ptsTypes="AA">
                                      <p:cBhvr>
                                        <p:cTn id="30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0989 -0.19838 " pathEditMode="relative" ptsTypes="AA">
                                      <p:cBhvr>
                                        <p:cTn id="3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461 -0.28959 " pathEditMode="relative" ptsTypes="AA">
                                      <p:cBhvr>
                                        <p:cTn id="3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487 -0.30185 " pathEditMode="relative" ptsTypes="AA">
                                      <p:cBhvr>
                                        <p:cTn id="3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  <p:bldP spid="6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C42FF-1885-3149-97EE-79FA31B15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76"/>
            <a:ext cx="10515600" cy="1325563"/>
          </a:xfrm>
        </p:spPr>
        <p:txBody>
          <a:bodyPr/>
          <a:lstStyle/>
          <a:p>
            <a:r>
              <a:rPr lang="en-GB" dirty="0"/>
              <a:t>Multi Level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61FB-0CE0-604F-9FF8-4ECCABDB8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4840" y="1118768"/>
            <a:ext cx="6086523" cy="4821382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 at the original solution representation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Solutions encode to the compressed representations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 in the compressed space is decoded back to the original solution space.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Makes large but coordinated changes at the original solution representation </a:t>
            </a: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bg1"/>
                </a:solidFill>
              </a:rPr>
              <a:t>The compressed representation, can also get trapped, so search at an even higher-level representation</a:t>
            </a: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bg1"/>
                </a:solidFill>
              </a:rPr>
              <a:t>Multi-level of larger changes:</a:t>
            </a:r>
          </a:p>
          <a:p>
            <a:pPr lvl="1">
              <a:lnSpc>
                <a:spcPct val="120000"/>
              </a:lnSpc>
            </a:pPr>
            <a:r>
              <a:rPr lang="en-GB" dirty="0">
                <a:solidFill>
                  <a:schemeClr val="bg1"/>
                </a:solidFill>
              </a:rPr>
              <a:t>Searching in Deep representations </a:t>
            </a:r>
          </a:p>
          <a:p>
            <a:pPr lvl="1">
              <a:lnSpc>
                <a:spcPct val="120000"/>
              </a:lnSpc>
            </a:pPr>
            <a:r>
              <a:rPr lang="en-GB" dirty="0">
                <a:solidFill>
                  <a:schemeClr val="bg1"/>
                </a:solidFill>
              </a:rPr>
              <a:t>Large adaptive changes at the original solution space = small changes in a compressed representation. </a:t>
            </a:r>
          </a:p>
          <a:p>
            <a:pPr lvl="1">
              <a:lnSpc>
                <a:spcPct val="120000"/>
              </a:lnSpc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5890A-B4F1-B346-BCCF-780397FD1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6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7923A-8FBD-F949-87A5-56C2BF9A16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64" t="3942" r="11989" b="3269"/>
          <a:stretch/>
        </p:blipFill>
        <p:spPr>
          <a:xfrm>
            <a:off x="0" y="3178631"/>
            <a:ext cx="3588026" cy="3667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453C4-2C01-2541-8B6E-62485B1EA6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95" t="3789" r="10008" b="5473"/>
          <a:stretch/>
        </p:blipFill>
        <p:spPr>
          <a:xfrm>
            <a:off x="2314363" y="2025134"/>
            <a:ext cx="2187952" cy="2143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C9CB33-9ADC-304B-A386-42F7425E0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4539" y="1118768"/>
            <a:ext cx="1864102" cy="155341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00E2588-8F9F-9D4D-97C8-1D44CD180EE7}"/>
              </a:ext>
            </a:extLst>
          </p:cNvPr>
          <p:cNvSpPr/>
          <p:nvPr/>
        </p:nvSpPr>
        <p:spPr>
          <a:xfrm>
            <a:off x="1836952" y="4439952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072ACAC-50E4-B942-9F34-C11F466ED307}"/>
              </a:ext>
            </a:extLst>
          </p:cNvPr>
          <p:cNvSpPr/>
          <p:nvPr/>
        </p:nvSpPr>
        <p:spPr>
          <a:xfrm>
            <a:off x="1598533" y="4349626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FB7BAF3-AB26-C944-AAB8-3A335912D5FF}"/>
              </a:ext>
            </a:extLst>
          </p:cNvPr>
          <p:cNvSpPr/>
          <p:nvPr/>
        </p:nvSpPr>
        <p:spPr>
          <a:xfrm>
            <a:off x="3022175" y="2595987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38363DB-B5B3-BE44-B8EB-13486CE7ECF4}"/>
              </a:ext>
            </a:extLst>
          </p:cNvPr>
          <p:cNvSpPr/>
          <p:nvPr/>
        </p:nvSpPr>
        <p:spPr>
          <a:xfrm>
            <a:off x="3174575" y="2184018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3C6D22C-DB96-FC44-B770-19EC6D49AC67}"/>
              </a:ext>
            </a:extLst>
          </p:cNvPr>
          <p:cNvSpPr/>
          <p:nvPr/>
        </p:nvSpPr>
        <p:spPr>
          <a:xfrm>
            <a:off x="1598533" y="4352250"/>
            <a:ext cx="152400" cy="152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7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52"/>
    </mc:Choice>
    <mc:Fallback xmlns="">
      <p:transition spd="slow" advTm="38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L -0.0194 -0.01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" y="-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7 L 0.11706 -0.25579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12801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0.0125 -0.0599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" y="-303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7 L -0.09948 0.22338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74" y="1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162 C 0.0043 0.00741 0.00859 0.0125 0.01367 -0.00278 C 0.01862 -0.01806 0.02513 -0.06366 0.02995 -0.09028 " pathEditMode="relative" rAng="0" ptsTypes="AAA">
                                      <p:cBhvr>
                                        <p:cTn id="4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4" y="-430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3" grpId="1" animBg="1"/>
      <p:bldP spid="13" grpId="2" animBg="1"/>
      <p:bldP spid="13" grpId="3" animBg="1"/>
      <p:bldP spid="13" grpId="4" animBg="1"/>
      <p:bldP spid="14" grpId="0" animBg="1"/>
      <p:bldP spid="14" grpId="1" animBg="1"/>
      <p:bldP spid="14" grpId="2" animBg="1"/>
      <p:bldP spid="16" grpId="0" animBg="1"/>
      <p:bldP spid="16" grpId="3" animBg="1"/>
      <p:bldP spid="20" grpId="1" animBg="1"/>
      <p:bldP spid="20" grpId="2" animBg="1"/>
      <p:bldP spid="20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C42FF-1885-3149-97EE-79FA31B15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76"/>
            <a:ext cx="10515600" cy="1325563"/>
          </a:xfrm>
        </p:spPr>
        <p:txBody>
          <a:bodyPr/>
          <a:lstStyle/>
          <a:p>
            <a:r>
              <a:rPr lang="en-GB" dirty="0"/>
              <a:t>Multi Level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61FB-0CE0-604F-9FF8-4ECCABDB8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4840" y="1118768"/>
            <a:ext cx="6086523" cy="4821382"/>
          </a:xfrm>
          <a:ln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 at the original solution representation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Solutions encode to the compressed representations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 in the compressed space is decoded back to the original solution space.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Makes large but coordinated changes at the original solution representation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The compressed representation, can also get trapped, so search at an even higher-level representation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Encode to a deep representation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Hill-climb in the deep representation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Decodes back to the lower-level representations</a:t>
            </a:r>
          </a:p>
          <a:p>
            <a:pPr>
              <a:lnSpc>
                <a:spcPct val="120000"/>
              </a:lnSpc>
            </a:pPr>
            <a:r>
              <a:rPr lang="en-GB" dirty="0"/>
              <a:t>Large change in the lower-level representation</a:t>
            </a:r>
          </a:p>
          <a:p>
            <a:pPr>
              <a:lnSpc>
                <a:spcPct val="120000"/>
              </a:lnSpc>
            </a:pPr>
            <a:r>
              <a:rPr lang="en-GB" dirty="0"/>
              <a:t>Even larger change at the original solution representation.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5890A-B4F1-B346-BCCF-780397FD1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7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7923A-8FBD-F949-87A5-56C2BF9A16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64" t="3942" r="11989" b="3269"/>
          <a:stretch/>
        </p:blipFill>
        <p:spPr>
          <a:xfrm>
            <a:off x="0" y="3178631"/>
            <a:ext cx="3588026" cy="3667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453C4-2C01-2541-8B6E-62485B1EA6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95" t="3789" r="10008" b="5473"/>
          <a:stretch/>
        </p:blipFill>
        <p:spPr>
          <a:xfrm>
            <a:off x="2314363" y="2025134"/>
            <a:ext cx="2187952" cy="2143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C9CB33-9ADC-304B-A386-42F7425E03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4539" y="1118768"/>
            <a:ext cx="1864102" cy="155341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072ACAC-50E4-B942-9F34-C11F466ED307}"/>
              </a:ext>
            </a:extLst>
          </p:cNvPr>
          <p:cNvSpPr/>
          <p:nvPr/>
        </p:nvSpPr>
        <p:spPr>
          <a:xfrm>
            <a:off x="1955717" y="3707390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5C242D-7611-2343-A43E-6E7907E172E2}"/>
              </a:ext>
            </a:extLst>
          </p:cNvPr>
          <p:cNvSpPr/>
          <p:nvPr/>
        </p:nvSpPr>
        <p:spPr>
          <a:xfrm>
            <a:off x="4264190" y="1510261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458551F-1F94-D54E-889F-DFD8326711C4}"/>
              </a:ext>
            </a:extLst>
          </p:cNvPr>
          <p:cNvSpPr/>
          <p:nvPr/>
        </p:nvSpPr>
        <p:spPr>
          <a:xfrm>
            <a:off x="3137648" y="2173589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AF8E28D-0A78-624B-AB62-0573EBEE5A9C}"/>
              </a:ext>
            </a:extLst>
          </p:cNvPr>
          <p:cNvSpPr/>
          <p:nvPr/>
        </p:nvSpPr>
        <p:spPr>
          <a:xfrm>
            <a:off x="2497623" y="4454546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791B730-1CA1-3B48-BD13-0FD72FFE6C30}"/>
              </a:ext>
            </a:extLst>
          </p:cNvPr>
          <p:cNvSpPr/>
          <p:nvPr/>
        </p:nvSpPr>
        <p:spPr>
          <a:xfrm>
            <a:off x="3693732" y="2408503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66B0EC6-B89C-E94D-B610-C00B752B6A4E}"/>
              </a:ext>
            </a:extLst>
          </p:cNvPr>
          <p:cNvSpPr/>
          <p:nvPr/>
        </p:nvSpPr>
        <p:spPr>
          <a:xfrm>
            <a:off x="4575631" y="1424825"/>
            <a:ext cx="152400" cy="152400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C7160F5-CDD6-B04C-9D35-9D1548BB5B9E}"/>
              </a:ext>
            </a:extLst>
          </p:cNvPr>
          <p:cNvSpPr/>
          <p:nvPr/>
        </p:nvSpPr>
        <p:spPr>
          <a:xfrm>
            <a:off x="1955717" y="3707390"/>
            <a:ext cx="152400" cy="152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6904F2-E729-EB4B-963E-0F022B313201}"/>
              </a:ext>
            </a:extLst>
          </p:cNvPr>
          <p:cNvSpPr/>
          <p:nvPr/>
        </p:nvSpPr>
        <p:spPr>
          <a:xfrm>
            <a:off x="3137648" y="2173589"/>
            <a:ext cx="152400" cy="152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764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07"/>
    </mc:Choice>
    <mc:Fallback xmlns="">
      <p:transition spd="slow" advTm="27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09739 -0.2236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70" y="-111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0.09232 -0.0949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09" y="-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682 -0.0111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1" y="-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48148E-6 L -0.07266 0.14445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33" y="722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625 0.02384 0.01263 0.04791 0.02018 0.05347 C 0.02787 0.05926 0.04141 0.03727 0.0457 0.03402 " pathEditMode="relative" ptsTypes="AAA">
                                      <p:cBhvr>
                                        <p:cTn id="5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1.48148E-6 L -0.09817 0.29838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09" y="14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0586 0.04583 0.01211 0.09213 0.01953 0.11019 C 0.02695 0.12847 0.03567 0.11806 0.04453 0.10787 " pathEditMode="relative" rAng="0" ptsTypes="AAA">
                                      <p:cBhvr>
                                        <p:cTn id="7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5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2" grpId="0" animBg="1"/>
      <p:bldP spid="12" grpId="1" animBg="1"/>
      <p:bldP spid="12" grpId="2" animBg="1"/>
      <p:bldP spid="15" grpId="0" animBg="1"/>
      <p:bldP spid="15" grpId="1" animBg="1"/>
      <p:bldP spid="15" grpId="2" animBg="1"/>
      <p:bldP spid="17" grpId="0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1" grpId="1" animBg="1"/>
      <p:bldP spid="21" grpId="2" animBg="1"/>
      <p:bldP spid="21" grpId="3" animBg="1"/>
      <p:bldP spid="22" grpId="0" animBg="1"/>
      <p:bldP spid="22" grpId="2" animBg="1"/>
      <p:bldP spid="22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A720A-5456-1F49-ABD7-834BCA58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Evolutionary Transitions in Individuality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5400D-1B02-AE47-A6B9-A7DFA7EB5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>
                <a:latin typeface="Corbel" panose="020B0503020204020204" pitchFamily="34" charset="0"/>
              </a:rPr>
              <a:t>The theory of Major Transitions in Individuality explains evolvability through a multi-scale process.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Unicellular life transitioned into multicellular organisms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Multiple individuals at one level of organisation form associations that result in a new evolutionary unit at a higher level of organisation</a:t>
            </a:r>
          </a:p>
          <a:p>
            <a:pPr>
              <a:lnSpc>
                <a:spcPct val="120000"/>
              </a:lnSpc>
              <a:buFont typeface="System Font Regular"/>
              <a:buChar char="▸"/>
            </a:pPr>
            <a:r>
              <a:rPr lang="en-GB" dirty="0">
                <a:latin typeface="Corbel" panose="020B0503020204020204" pitchFamily="34" charset="0"/>
              </a:rPr>
              <a:t>Individuality, and therefore variation and selection, is continually revised.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How to induce a multi-level representation of a search space?</a:t>
            </a:r>
            <a:endParaRPr lang="en-GB" dirty="0">
              <a:latin typeface="Corbel" panose="020B0503020204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dirty="0"/>
              <a:t>Links with deep learning principles: Extracting and representing multi-level features from a distribution of data.</a:t>
            </a:r>
          </a:p>
          <a:p>
            <a:pPr>
              <a:lnSpc>
                <a:spcPct val="120000"/>
              </a:lnSpc>
            </a:pPr>
            <a:endParaRPr lang="en-GB" dirty="0"/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0DBB-C3DE-1E44-A540-8E21F9ECD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8</a:t>
            </a:fld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139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43"/>
    </mc:Choice>
    <mc:Fallback xmlns="">
      <p:transition spd="slow" advTm="75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C9DA-5794-AC4F-B115-C83255418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Optimisation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2951E-0836-BE4F-9EB1-678FF67DA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12" y="2053343"/>
            <a:ext cx="3940904" cy="464749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000" dirty="0"/>
              <a:t>1) Inducing a compressed representation of a solution space.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Local search discovers combinations of units that contribute to the fitness of a solution.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Use autoencoder model to induce a compressed representation of a solution</a:t>
            </a:r>
          </a:p>
          <a:p>
            <a:pPr lvl="1">
              <a:lnSpc>
                <a:spcPct val="100000"/>
              </a:lnSpc>
            </a:pPr>
            <a:r>
              <a:rPr lang="en-GB" sz="1800" dirty="0"/>
              <a:t>Model extracts and represents features of the dataset  at the hidden layer.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Optimisation is separated from learning.</a:t>
            </a:r>
          </a:p>
          <a:p>
            <a:pPr lvl="1">
              <a:lnSpc>
                <a:spcPct val="100000"/>
              </a:lnSpc>
            </a:pPr>
            <a:endParaRPr lang="en-GB" sz="1800" dirty="0"/>
          </a:p>
          <a:p>
            <a:pPr marL="0" indent="0">
              <a:lnSpc>
                <a:spcPct val="100000"/>
              </a:lnSpc>
              <a:buNone/>
            </a:pPr>
            <a:endParaRPr lang="en-GB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ED44-40A7-1B4D-B31A-F6AA1FE2C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ABC63-318E-AB41-BD71-0291F6D49185}" type="slidenum">
              <a:rPr lang="en-GB" smtClean="0"/>
              <a:t>9</a:t>
            </a:fld>
            <a:endParaRPr lang="en-GB" dirty="0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19825FFB-8A68-9D4B-8481-74525E0522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828"/>
          <a:stretch/>
        </p:blipFill>
        <p:spPr>
          <a:xfrm>
            <a:off x="4803728" y="2051823"/>
            <a:ext cx="3074224" cy="410049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AA6D289-69B6-C540-875C-8BC8D704ABF1}"/>
              </a:ext>
            </a:extLst>
          </p:cNvPr>
          <p:cNvSpPr/>
          <p:nvPr/>
        </p:nvSpPr>
        <p:spPr>
          <a:xfrm>
            <a:off x="4803727" y="3906836"/>
            <a:ext cx="1537112" cy="1489623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D772310-E958-B64B-B522-821314B87862}"/>
              </a:ext>
            </a:extLst>
          </p:cNvPr>
          <p:cNvSpPr/>
          <p:nvPr/>
        </p:nvSpPr>
        <p:spPr>
          <a:xfrm>
            <a:off x="6190939" y="2968052"/>
            <a:ext cx="1687012" cy="3184266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FA238F-A53C-7045-86B8-25AADB0AF0C8}"/>
              </a:ext>
            </a:extLst>
          </p:cNvPr>
          <p:cNvSpPr/>
          <p:nvPr/>
        </p:nvSpPr>
        <p:spPr>
          <a:xfrm>
            <a:off x="709612" y="1087149"/>
            <a:ext cx="1003690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Corbel" panose="020B0503020204020204" pitchFamily="34" charset="0"/>
              </a:rPr>
              <a:t>Deep Optimisation (DO) uses an autoencoder model to emulate the process of successive transitions in individuality.</a:t>
            </a:r>
          </a:p>
          <a:p>
            <a:pPr>
              <a:buFont typeface="System Font Regular"/>
              <a:buChar char="▸"/>
            </a:pPr>
            <a:r>
              <a:rPr lang="en-GB" sz="2000" dirty="0">
                <a:latin typeface="Corbel" panose="020B0503020204020204" pitchFamily="34" charset="0"/>
              </a:rPr>
              <a:t>Enabling multi-scale optimization.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2B1A71-5060-CB40-896A-7B2921F196FB}"/>
              </a:ext>
            </a:extLst>
          </p:cNvPr>
          <p:cNvSpPr/>
          <p:nvPr/>
        </p:nvSpPr>
        <p:spPr>
          <a:xfrm>
            <a:off x="6340839" y="2723269"/>
            <a:ext cx="2131649" cy="3623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2667A9-D596-4D4D-BC9F-889B9988AFCE}"/>
              </a:ext>
            </a:extLst>
          </p:cNvPr>
          <p:cNvSpPr/>
          <p:nvPr/>
        </p:nvSpPr>
        <p:spPr>
          <a:xfrm rot="16200000">
            <a:off x="6301746" y="686757"/>
            <a:ext cx="717940" cy="3623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5686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67"/>
    </mc:Choice>
    <mc:Fallback xmlns="">
      <p:transition spd="slow" advTm="52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6" grpId="1" animBg="1"/>
      <p:bldP spid="8" grpId="1" animBg="1"/>
      <p:bldP spid="12" grpId="0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2.5|6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3|0.1|0.1|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4|24|19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5.7|10|4.6|20.2|15.7|5.9|3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3.3|4.2|7.4|5.9|5.2|7.1|4.2|7|11.9|11.2|15.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3.3|4.2|7.4|5.9|5.2|7.1|4.2|7|11.9|11.2|15.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|2.2|7|4.7|1.2|9.7|20.6|12.8|7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12.5|16.9|11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6.4|28.4|0|35.2|45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4.7|2.7|7.7|5.8|1.2|2.3|4|2|3.1|2.4|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5|2.1|3.3|9.3|3.8|2.4|2.1|5.3|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6.7|6|6.2|10.6|11.2|5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|6.4|10.5|0.4|2.1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4.5|2.9|2.5|2.4|0.5|5.5|1.8|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3.7|4|9.8|12.3|15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|5.9|9.5|11.2|5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2|0.2|0.1|0.2|0.2|0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38950</TotalTime>
  <Words>2126</Words>
  <Application>Microsoft Office PowerPoint</Application>
  <PresentationFormat>Widescreen</PresentationFormat>
  <Paragraphs>256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Cambria Math</vt:lpstr>
      <vt:lpstr>Corbel</vt:lpstr>
      <vt:lpstr>Lucida Sans</vt:lpstr>
      <vt:lpstr>System Font Regular</vt:lpstr>
      <vt:lpstr>Office Theme</vt:lpstr>
      <vt:lpstr>Deep Optimisation  Multi-Scale Evolution by Inducing and Searching in Deep Representations</vt:lpstr>
      <vt:lpstr>Overview</vt:lpstr>
      <vt:lpstr>Hill Climbing in a Search Space</vt:lpstr>
      <vt:lpstr>Hill Climbing in a Search Space</vt:lpstr>
      <vt:lpstr>Multi Level Representation</vt:lpstr>
      <vt:lpstr>Multi Level Search</vt:lpstr>
      <vt:lpstr>Multi Level Search</vt:lpstr>
      <vt:lpstr>Evolutionary Transitions in Individuality</vt:lpstr>
      <vt:lpstr>Deep Optimisation</vt:lpstr>
      <vt:lpstr>Deep Optimisation</vt:lpstr>
      <vt:lpstr>The Deep Optimisation Algorithm</vt:lpstr>
      <vt:lpstr>Performance Evaluation using MKP</vt:lpstr>
      <vt:lpstr>DO outperforms MBOAs on MKP</vt:lpstr>
      <vt:lpstr>But Why?</vt:lpstr>
      <vt:lpstr>Differences between the methods</vt:lpstr>
      <vt:lpstr>Differences between the methods</vt:lpstr>
      <vt:lpstr>Synthetic Optimisation Problem</vt:lpstr>
      <vt:lpstr>DO scales polynomially in all cases</vt:lpstr>
      <vt:lpstr>Conclusion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Upgrade Report</dc:title>
  <dc:creator>Caldwell J.R.</dc:creator>
  <cp:lastModifiedBy>Richard Watson</cp:lastModifiedBy>
  <cp:revision>192</cp:revision>
  <dcterms:created xsi:type="dcterms:W3CDTF">2019-10-18T17:34:20Z</dcterms:created>
  <dcterms:modified xsi:type="dcterms:W3CDTF">2022-03-14T19:22:03Z</dcterms:modified>
</cp:coreProperties>
</file>

<file path=docProps/thumbnail.jpeg>
</file>